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8" autoAdjust="0"/>
    <p:restoredTop sz="94660"/>
  </p:normalViewPr>
  <p:slideViewPr>
    <p:cSldViewPr snapToGrid="0">
      <p:cViewPr>
        <p:scale>
          <a:sx n="63" d="100"/>
          <a:sy n="63" d="100"/>
        </p:scale>
        <p:origin x="80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9EAB3B-CF8E-DA06-E11F-E0E0E1FF8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10BAFF-E253-CFC0-AE8A-70528B381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B462C9-8431-F0C8-7D41-2F231F64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6C2C-D085-40CA-92DD-2120C17AED3A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2D400B-275E-C773-9CA0-C4D1069CB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F0F6FC-00A5-2C96-2D78-FCCE1EA93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965B-3587-4347-B701-4BDC48BC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258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68C5E9-766C-21C6-FBF9-B723D9611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5A44CAD-6F4D-8214-0849-2ED945F94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A18320-AB5F-88FD-AA4E-F2F7D5D83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6C2C-D085-40CA-92DD-2120C17AED3A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9C26EA-FFA3-7CEF-B4E9-A498734F9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2C6618-95BF-011C-3989-35BA2598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965B-3587-4347-B701-4BDC48BC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82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92EF5CB-E690-2654-81DC-55A50E5096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CEDA7AB-3283-D3D5-EE19-38F0B7CF8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32E18C-E712-7C10-BF8A-5B78A91EF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6C2C-D085-40CA-92DD-2120C17AED3A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C8C6E4-2EDF-2198-3F80-6DE47FB82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165C04-BEE1-3364-DDA6-A7AAA9250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965B-3587-4347-B701-4BDC48BC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647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A9ECB1-A612-397D-43B7-81A95F3A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B9CC9F-DEB9-CDC1-52F4-B79CB3A31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049ADD-43F1-04A9-4632-E0DD3E25F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6C2C-D085-40CA-92DD-2120C17AED3A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7EB84E-E917-0DFF-28E7-0DEC5F698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EDB50B-6EAE-614C-09B3-217531AC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965B-3587-4347-B701-4BDC48BC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01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CF9D00-155B-1DF1-4ABC-DF0CB7554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08ED9D-7FC3-0704-4F17-170DD9FF5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69D2B0-565A-DF22-1663-191DB45D7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6C2C-D085-40CA-92DD-2120C17AED3A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678EFA-85BB-8365-CF97-2982A94E3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26FE38-5036-B275-C325-B4709644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965B-3587-4347-B701-4BDC48BC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8333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C2C2A5-EC4B-5D7B-126E-12607CA7C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C9F8F4-EF95-21D2-65A5-1717DAC3B6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CC8A508-4F66-8FDE-BA31-98BEC0298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4C3ED0-3D26-67B0-A15E-58FF79114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6C2C-D085-40CA-92DD-2120C17AED3A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A978AD-9F22-409A-F170-0DC487BBC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1D1796D-3C92-9D97-D61E-7A0DD620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965B-3587-4347-B701-4BDC48BC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38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2C6810-3C68-B5FF-7A0C-5F151C0E0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A614E8-32B5-8225-9BA2-6EF34001E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7C2A7BD-4354-82B5-6C63-286D4F98EA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7C0D27E-9CD2-1AEE-0C8C-0F63935A85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DF78A4B-AD14-3BEE-6388-CD64BDEA15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E051FB7-CB9B-509A-741E-21007158F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6C2C-D085-40CA-92DD-2120C17AED3A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10565B1-3B4F-D019-1300-C9DAB8145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FBBB905-960D-754C-FA77-1EF93B692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965B-3587-4347-B701-4BDC48BC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238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295508-BCF3-6FF3-F276-6973303B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3C83F16-B342-4CC1-BAAF-01A43A0A9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6C2C-D085-40CA-92DD-2120C17AED3A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52E5287-4B67-6DF3-E411-80B1179DD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FFD8316-2EFC-B385-2D62-9E07E3142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965B-3587-4347-B701-4BDC48BC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42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9681474-7CD1-C730-8537-829023B7E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6C2C-D085-40CA-92DD-2120C17AED3A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9DD9183-64B4-2053-4AE5-885D0CB45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742DABC-71EB-4B87-2304-7379BBCF8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965B-3587-4347-B701-4BDC48BC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9373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A52A70-8350-7533-4041-142878817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52747B-D4AB-2718-D428-13C0131B3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A749C0F-FDE7-C9B4-BD18-AEF5C115F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2B4F786-73D4-7447-46D1-50AAC4FDE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6C2C-D085-40CA-92DD-2120C17AED3A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6BB7F61-C19D-FC1C-8C26-3EA7578A3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2D4451F-3ED8-A56E-AB73-5135E5BA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965B-3587-4347-B701-4BDC48BC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25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AD270C-5B3A-EF10-C910-C7C95D394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3A1F75E-C663-1EB1-856E-7AC438C753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DA41F10-873A-CCEF-6424-D7603F5C2B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D4F433-58A3-9F29-4160-B1007ACAE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6C2C-D085-40CA-92DD-2120C17AED3A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C0CA35-E4C7-5A02-6403-DC1328C99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340CCC-98C0-122B-F5CB-9EAC69685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965B-3587-4347-B701-4BDC48BC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38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AD0A407-D729-90C1-31F5-90A781C60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B6FB32-196E-861A-3AC8-35A5A2A21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CF631B-9B7D-067F-B368-8B0B3A1B90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76C2C-D085-40CA-92DD-2120C17AED3A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8151C0-6D5D-0D3C-09B8-F3A6F4D4E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6B4B01-CE89-3E4F-B37C-CF143396A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F965B-3587-4347-B701-4BDC48BC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70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0972C8-5557-A4CA-6A59-CF6D42D86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160" y="279718"/>
            <a:ext cx="9144000" cy="832802"/>
          </a:xfrm>
        </p:spPr>
        <p:txBody>
          <a:bodyPr>
            <a:normAutofit fontScale="90000"/>
          </a:bodyPr>
          <a:lstStyle/>
          <a:p>
            <a:r>
              <a:rPr lang="fr-FR" sz="2900" b="1" dirty="0">
                <a:highlight>
                  <a:srgbClr val="FFFF00"/>
                </a:highlight>
              </a:rPr>
              <a:t>M1S1 Diaporama Présentation croisée des participants</a:t>
            </a:r>
            <a:br>
              <a:rPr lang="fr-FR" sz="2900" dirty="0"/>
            </a:br>
            <a:endParaRPr lang="fr-FR" sz="29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F1FAA3-9EEE-F654-D444-6B755F12C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940" y="960120"/>
            <a:ext cx="11628120" cy="5364480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2600" dirty="0">
                <a:solidFill>
                  <a:srgbClr val="00B0F0"/>
                </a:solidFill>
                <a:latin typeface="Arial" panose="020B0604020202020204" pitchFamily="34" charset="0"/>
              </a:rPr>
              <a:t>Définition</a:t>
            </a:r>
            <a:r>
              <a:rPr lang="fr-FR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fr-FR" sz="2600" b="0" i="0" dirty="0">
                <a:solidFill>
                  <a:srgbClr val="202124"/>
                </a:solidFill>
                <a:effectLst/>
                <a:latin typeface="Google Sans"/>
              </a:rPr>
              <a:t>La présentation croisée est une </a:t>
            </a:r>
            <a:r>
              <a:rPr lang="fr-FR" sz="2600" b="0" i="0" dirty="0">
                <a:solidFill>
                  <a:srgbClr val="040C28"/>
                </a:solidFill>
                <a:effectLst/>
                <a:latin typeface="Google Sans"/>
              </a:rPr>
              <a:t>méthode de présentation de chaque participant où l'on doit présenter une autre personne que soi</a:t>
            </a:r>
            <a:r>
              <a:rPr lang="fr-FR" sz="2600" b="0" i="0" dirty="0">
                <a:solidFill>
                  <a:srgbClr val="202124"/>
                </a:solidFill>
                <a:effectLst/>
                <a:latin typeface="Google Sans"/>
              </a:rPr>
              <a:t>.</a:t>
            </a:r>
          </a:p>
          <a:p>
            <a:pPr algn="just"/>
            <a:endParaRPr lang="fr-FR" sz="2600" dirty="0">
              <a:solidFill>
                <a:srgbClr val="202124"/>
              </a:solidFill>
              <a:latin typeface="Google Sans"/>
            </a:endParaRPr>
          </a:p>
          <a:p>
            <a:pPr algn="just"/>
            <a:r>
              <a:rPr lang="fr-FR" sz="26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Objectif : </a:t>
            </a:r>
            <a:r>
              <a:rPr lang="fr-FR" sz="2600" dirty="0">
                <a:latin typeface="OpenSans-Regular"/>
              </a:rPr>
              <a:t>Permettre de briser la glace. Cette présentation est très utile pour le groupe car vous serez amenés à travailler ensemble de manière durable</a:t>
            </a:r>
          </a:p>
          <a:p>
            <a:pPr algn="just"/>
            <a:endParaRPr lang="fr-FR" sz="2600" dirty="0">
              <a:solidFill>
                <a:srgbClr val="00B0F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fr-FR" sz="260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Consignes 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600" b="0" i="0" dirty="0">
                <a:solidFill>
                  <a:srgbClr val="202124"/>
                </a:solidFill>
                <a:effectLst/>
                <a:latin typeface="Google Sans"/>
              </a:rPr>
              <a:t>L'animateur demande aux participants de se mettre 2 par 2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600" dirty="0">
                <a:solidFill>
                  <a:srgbClr val="202124"/>
                </a:solidFill>
                <a:latin typeface="Google Sans"/>
              </a:rPr>
              <a:t>U</a:t>
            </a:r>
            <a:r>
              <a:rPr lang="fr-FR" sz="2600" b="0" i="0" dirty="0">
                <a:solidFill>
                  <a:srgbClr val="202124"/>
                </a:solidFill>
                <a:effectLst/>
                <a:latin typeface="Google Sans"/>
              </a:rPr>
              <a:t>ne personne A et une personne B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600" dirty="0">
                <a:solidFill>
                  <a:srgbClr val="202124"/>
                </a:solidFill>
                <a:latin typeface="Google Sans"/>
                <a:ea typeface="Times New Roman" panose="02020603050405020304" pitchFamily="18" charset="0"/>
              </a:rPr>
              <a:t>La personne A présente la personne B et inversement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600" dirty="0">
                <a:solidFill>
                  <a:srgbClr val="202124"/>
                </a:solidFill>
                <a:latin typeface="Google Sans"/>
                <a:ea typeface="Times New Roman" panose="02020603050405020304" pitchFamily="18" charset="0"/>
              </a:rPr>
              <a:t>La présentation consiste à dire le nom et prénoms, la profession, l’expérience professionnelle, les attentes par rapport à la formation.</a:t>
            </a:r>
          </a:p>
          <a:p>
            <a:pPr algn="just"/>
            <a:endParaRPr lang="fr-FR" sz="1800" dirty="0">
              <a:solidFill>
                <a:srgbClr val="00B0F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1049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0972C8-5557-A4CA-6A59-CF6D42D86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160" y="279718"/>
            <a:ext cx="9144000" cy="832802"/>
          </a:xfrm>
        </p:spPr>
        <p:txBody>
          <a:bodyPr>
            <a:normAutofit fontScale="90000"/>
          </a:bodyPr>
          <a:lstStyle/>
          <a:p>
            <a:r>
              <a:rPr lang="fr-FR" sz="2900" b="1" dirty="0">
                <a:highlight>
                  <a:srgbClr val="FFFF00"/>
                </a:highlight>
              </a:rPr>
              <a:t>M1S1 Diaporama Grille d’auto évaluation des compétences</a:t>
            </a:r>
            <a:br>
              <a:rPr lang="fr-FR" sz="2900" dirty="0"/>
            </a:br>
            <a:endParaRPr lang="fr-FR" sz="2900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FEB5861-3EA9-048C-D9D1-6B0A2EC748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338057"/>
              </p:ext>
            </p:extLst>
          </p:nvPr>
        </p:nvGraphicFramePr>
        <p:xfrm>
          <a:off x="373379" y="834642"/>
          <a:ext cx="11605264" cy="5870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4137">
                  <a:extLst>
                    <a:ext uri="{9D8B030D-6E8A-4147-A177-3AD203B41FA5}">
                      <a16:colId xmlns:a16="http://schemas.microsoft.com/office/drawing/2014/main" val="2391365423"/>
                    </a:ext>
                  </a:extLst>
                </a:gridCol>
                <a:gridCol w="3524137">
                  <a:extLst>
                    <a:ext uri="{9D8B030D-6E8A-4147-A177-3AD203B41FA5}">
                      <a16:colId xmlns:a16="http://schemas.microsoft.com/office/drawing/2014/main" val="3973049350"/>
                    </a:ext>
                  </a:extLst>
                </a:gridCol>
                <a:gridCol w="414098">
                  <a:extLst>
                    <a:ext uri="{9D8B030D-6E8A-4147-A177-3AD203B41FA5}">
                      <a16:colId xmlns:a16="http://schemas.microsoft.com/office/drawing/2014/main" val="1251515770"/>
                    </a:ext>
                  </a:extLst>
                </a:gridCol>
                <a:gridCol w="414098">
                  <a:extLst>
                    <a:ext uri="{9D8B030D-6E8A-4147-A177-3AD203B41FA5}">
                      <a16:colId xmlns:a16="http://schemas.microsoft.com/office/drawing/2014/main" val="1350730776"/>
                    </a:ext>
                  </a:extLst>
                </a:gridCol>
                <a:gridCol w="414098">
                  <a:extLst>
                    <a:ext uri="{9D8B030D-6E8A-4147-A177-3AD203B41FA5}">
                      <a16:colId xmlns:a16="http://schemas.microsoft.com/office/drawing/2014/main" val="2159427256"/>
                    </a:ext>
                  </a:extLst>
                </a:gridCol>
                <a:gridCol w="414098">
                  <a:extLst>
                    <a:ext uri="{9D8B030D-6E8A-4147-A177-3AD203B41FA5}">
                      <a16:colId xmlns:a16="http://schemas.microsoft.com/office/drawing/2014/main" val="3403293951"/>
                    </a:ext>
                  </a:extLst>
                </a:gridCol>
                <a:gridCol w="414098">
                  <a:extLst>
                    <a:ext uri="{9D8B030D-6E8A-4147-A177-3AD203B41FA5}">
                      <a16:colId xmlns:a16="http://schemas.microsoft.com/office/drawing/2014/main" val="3142306334"/>
                    </a:ext>
                  </a:extLst>
                </a:gridCol>
                <a:gridCol w="414098">
                  <a:extLst>
                    <a:ext uri="{9D8B030D-6E8A-4147-A177-3AD203B41FA5}">
                      <a16:colId xmlns:a16="http://schemas.microsoft.com/office/drawing/2014/main" val="1318276669"/>
                    </a:ext>
                  </a:extLst>
                </a:gridCol>
                <a:gridCol w="414098">
                  <a:extLst>
                    <a:ext uri="{9D8B030D-6E8A-4147-A177-3AD203B41FA5}">
                      <a16:colId xmlns:a16="http://schemas.microsoft.com/office/drawing/2014/main" val="4024726779"/>
                    </a:ext>
                  </a:extLst>
                </a:gridCol>
                <a:gridCol w="414098">
                  <a:extLst>
                    <a:ext uri="{9D8B030D-6E8A-4147-A177-3AD203B41FA5}">
                      <a16:colId xmlns:a16="http://schemas.microsoft.com/office/drawing/2014/main" val="223787828"/>
                    </a:ext>
                  </a:extLst>
                </a:gridCol>
                <a:gridCol w="414098">
                  <a:extLst>
                    <a:ext uri="{9D8B030D-6E8A-4147-A177-3AD203B41FA5}">
                      <a16:colId xmlns:a16="http://schemas.microsoft.com/office/drawing/2014/main" val="4148264573"/>
                    </a:ext>
                  </a:extLst>
                </a:gridCol>
                <a:gridCol w="415054">
                  <a:extLst>
                    <a:ext uri="{9D8B030D-6E8A-4147-A177-3AD203B41FA5}">
                      <a16:colId xmlns:a16="http://schemas.microsoft.com/office/drawing/2014/main" val="3708594389"/>
                    </a:ext>
                  </a:extLst>
                </a:gridCol>
                <a:gridCol w="415054">
                  <a:extLst>
                    <a:ext uri="{9D8B030D-6E8A-4147-A177-3AD203B41FA5}">
                      <a16:colId xmlns:a16="http://schemas.microsoft.com/office/drawing/2014/main" val="3679312145"/>
                    </a:ext>
                  </a:extLst>
                </a:gridCol>
              </a:tblGrid>
              <a:tr h="750201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Session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 vert="vert27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Objectifs pédagogiques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Degré maitrise au début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Degré de maitrise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en fin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Variation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 vert="vert270"/>
                </a:tc>
                <a:extLst>
                  <a:ext uri="{0D108BD9-81ED-4DB2-BD59-A6C34878D82A}">
                    <a16:rowId xmlns:a16="http://schemas.microsoft.com/office/drawing/2014/main" val="506654642"/>
                  </a:ext>
                </a:extLst>
              </a:tr>
              <a:tr h="28717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4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4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+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1488322393"/>
                  </a:ext>
                </a:extLst>
              </a:tr>
              <a:tr h="682216">
                <a:tc>
                  <a:txBody>
                    <a:bodyPr/>
                    <a:lstStyle/>
                    <a:p>
                      <a:r>
                        <a:rPr lang="fr-FR" sz="1400" dirty="0">
                          <a:effectLst/>
                        </a:rPr>
                        <a:t>S1: </a:t>
                      </a:r>
                      <a:r>
                        <a:rPr lang="fr-F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Introduire  la formation </a:t>
                      </a:r>
                    </a:p>
                    <a:p>
                      <a:r>
                        <a:rPr lang="fr-F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(3.00)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Maîtrise des outils de la formation (MOODLE, diaporama, vidéo, QUIZZ)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859709687"/>
                  </a:ext>
                </a:extLst>
              </a:tr>
              <a:tr h="59228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S2 : </a:t>
                      </a:r>
                      <a:r>
                        <a:rPr lang="fr-F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Comprendre les fondamentaux de la recherche-action et du </a:t>
                      </a:r>
                      <a:r>
                        <a:rPr lang="fr-FR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develppement</a:t>
                      </a:r>
                      <a:r>
                        <a:rPr lang="fr-F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local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Maîtrise des fondamentaux de la Recherche-action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936686442"/>
                  </a:ext>
                </a:extLst>
              </a:tr>
              <a:tr h="11899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Maîtrise des fondamentaux du Développement endogène, développement local et des approches villageoises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876681231"/>
                  </a:ext>
                </a:extLst>
              </a:tr>
              <a:tr h="592281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r>
                        <a:rPr lang="fr-FR" sz="1400" dirty="0">
                          <a:effectLst/>
                        </a:rPr>
                        <a:t>S3 : </a:t>
                      </a:r>
                      <a:r>
                        <a:rPr lang="fr-F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Analyser l’écosystème avec, pour, dans et par les acteurs</a:t>
                      </a:r>
                    </a:p>
                    <a:p>
                      <a:r>
                        <a:rPr lang="fr-F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(7.00)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Maîtrise de l’Analyser des enjeux d’un Territoire et son écosystème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2173019931"/>
                  </a:ext>
                </a:extLst>
              </a:tr>
              <a:tr h="59228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Définir une vision et les axes de changement social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282768052"/>
                  </a:ext>
                </a:extLst>
              </a:tr>
              <a:tr h="59228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Maîtrise de la définition des stratégies de mobilisation des acteurs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3761881497"/>
                  </a:ext>
                </a:extLst>
              </a:tr>
              <a:tr h="59228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Maîtrise du développement des Partenariats et la coopération sociale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364329327"/>
                  </a:ext>
                </a:extLst>
              </a:tr>
            </a:tbl>
          </a:graphicData>
        </a:graphic>
      </p:graphicFrame>
      <p:sp>
        <p:nvSpPr>
          <p:cNvPr id="7" name="Sous-titre 6">
            <a:extLst>
              <a:ext uri="{FF2B5EF4-FFF2-40B4-BE49-F238E27FC236}">
                <a16:creationId xmlns:a16="http://schemas.microsoft.com/office/drawing/2014/main" id="{EF28EA48-49F9-268B-325E-F793552482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8530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0972C8-5557-A4CA-6A59-CF6D42D86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160" y="279718"/>
            <a:ext cx="9144000" cy="832802"/>
          </a:xfrm>
        </p:spPr>
        <p:txBody>
          <a:bodyPr>
            <a:normAutofit fontScale="90000"/>
          </a:bodyPr>
          <a:lstStyle/>
          <a:p>
            <a:r>
              <a:rPr lang="fr-FR" sz="2900" b="1" dirty="0">
                <a:highlight>
                  <a:srgbClr val="FFFF00"/>
                </a:highlight>
              </a:rPr>
              <a:t>M1S1 Diaporama Grille d’auto évaluation des compétences</a:t>
            </a:r>
            <a:br>
              <a:rPr lang="fr-FR" sz="2900" dirty="0"/>
            </a:br>
            <a:endParaRPr lang="fr-FR" sz="29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F1FAA3-9EEE-F654-D444-6B755F12C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940" y="960120"/>
            <a:ext cx="11628120" cy="5364480"/>
          </a:xfrm>
        </p:spPr>
        <p:txBody>
          <a:bodyPr>
            <a:normAutofit/>
          </a:bodyPr>
          <a:lstStyle/>
          <a:p>
            <a:pPr algn="just"/>
            <a:endParaRPr lang="fr-FR" sz="2600" dirty="0">
              <a:solidFill>
                <a:srgbClr val="202124"/>
              </a:solidFill>
              <a:latin typeface="Google Sans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2600" dirty="0">
              <a:solidFill>
                <a:srgbClr val="202124"/>
              </a:solidFill>
              <a:latin typeface="Google Sans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2600" dirty="0">
              <a:solidFill>
                <a:srgbClr val="202124"/>
              </a:solidFill>
              <a:latin typeface="Google Sans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2600" dirty="0">
              <a:solidFill>
                <a:srgbClr val="202124"/>
              </a:solidFill>
              <a:latin typeface="Google Sans"/>
              <a:ea typeface="Times New Roman" panose="02020603050405020304" pitchFamily="18" charset="0"/>
            </a:endParaRPr>
          </a:p>
          <a:p>
            <a:pPr algn="just"/>
            <a:endParaRPr lang="fr-FR" sz="1800" dirty="0">
              <a:solidFill>
                <a:srgbClr val="00B0F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fr-FR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FEB5861-3EA9-048C-D9D1-6B0A2EC748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109051"/>
              </p:ext>
            </p:extLst>
          </p:nvPr>
        </p:nvGraphicFramePr>
        <p:xfrm>
          <a:off x="400049" y="773762"/>
          <a:ext cx="11391901" cy="5889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9343">
                  <a:extLst>
                    <a:ext uri="{9D8B030D-6E8A-4147-A177-3AD203B41FA5}">
                      <a16:colId xmlns:a16="http://schemas.microsoft.com/office/drawing/2014/main" val="2391365423"/>
                    </a:ext>
                  </a:extLst>
                </a:gridCol>
                <a:gridCol w="3459343">
                  <a:extLst>
                    <a:ext uri="{9D8B030D-6E8A-4147-A177-3AD203B41FA5}">
                      <a16:colId xmlns:a16="http://schemas.microsoft.com/office/drawing/2014/main" val="3973049350"/>
                    </a:ext>
                  </a:extLst>
                </a:gridCol>
                <a:gridCol w="406485">
                  <a:extLst>
                    <a:ext uri="{9D8B030D-6E8A-4147-A177-3AD203B41FA5}">
                      <a16:colId xmlns:a16="http://schemas.microsoft.com/office/drawing/2014/main" val="1251515770"/>
                    </a:ext>
                  </a:extLst>
                </a:gridCol>
                <a:gridCol w="406485">
                  <a:extLst>
                    <a:ext uri="{9D8B030D-6E8A-4147-A177-3AD203B41FA5}">
                      <a16:colId xmlns:a16="http://schemas.microsoft.com/office/drawing/2014/main" val="1350730776"/>
                    </a:ext>
                  </a:extLst>
                </a:gridCol>
                <a:gridCol w="406485">
                  <a:extLst>
                    <a:ext uri="{9D8B030D-6E8A-4147-A177-3AD203B41FA5}">
                      <a16:colId xmlns:a16="http://schemas.microsoft.com/office/drawing/2014/main" val="2159427256"/>
                    </a:ext>
                  </a:extLst>
                </a:gridCol>
                <a:gridCol w="406485">
                  <a:extLst>
                    <a:ext uri="{9D8B030D-6E8A-4147-A177-3AD203B41FA5}">
                      <a16:colId xmlns:a16="http://schemas.microsoft.com/office/drawing/2014/main" val="3403293951"/>
                    </a:ext>
                  </a:extLst>
                </a:gridCol>
                <a:gridCol w="406485">
                  <a:extLst>
                    <a:ext uri="{9D8B030D-6E8A-4147-A177-3AD203B41FA5}">
                      <a16:colId xmlns:a16="http://schemas.microsoft.com/office/drawing/2014/main" val="3142306334"/>
                    </a:ext>
                  </a:extLst>
                </a:gridCol>
                <a:gridCol w="406485">
                  <a:extLst>
                    <a:ext uri="{9D8B030D-6E8A-4147-A177-3AD203B41FA5}">
                      <a16:colId xmlns:a16="http://schemas.microsoft.com/office/drawing/2014/main" val="1318276669"/>
                    </a:ext>
                  </a:extLst>
                </a:gridCol>
                <a:gridCol w="406485">
                  <a:extLst>
                    <a:ext uri="{9D8B030D-6E8A-4147-A177-3AD203B41FA5}">
                      <a16:colId xmlns:a16="http://schemas.microsoft.com/office/drawing/2014/main" val="4024726779"/>
                    </a:ext>
                  </a:extLst>
                </a:gridCol>
                <a:gridCol w="406485">
                  <a:extLst>
                    <a:ext uri="{9D8B030D-6E8A-4147-A177-3AD203B41FA5}">
                      <a16:colId xmlns:a16="http://schemas.microsoft.com/office/drawing/2014/main" val="223787828"/>
                    </a:ext>
                  </a:extLst>
                </a:gridCol>
                <a:gridCol w="406485">
                  <a:extLst>
                    <a:ext uri="{9D8B030D-6E8A-4147-A177-3AD203B41FA5}">
                      <a16:colId xmlns:a16="http://schemas.microsoft.com/office/drawing/2014/main" val="4148264573"/>
                    </a:ext>
                  </a:extLst>
                </a:gridCol>
                <a:gridCol w="407425">
                  <a:extLst>
                    <a:ext uri="{9D8B030D-6E8A-4147-A177-3AD203B41FA5}">
                      <a16:colId xmlns:a16="http://schemas.microsoft.com/office/drawing/2014/main" val="3708594389"/>
                    </a:ext>
                  </a:extLst>
                </a:gridCol>
                <a:gridCol w="407425">
                  <a:extLst>
                    <a:ext uri="{9D8B030D-6E8A-4147-A177-3AD203B41FA5}">
                      <a16:colId xmlns:a16="http://schemas.microsoft.com/office/drawing/2014/main" val="3679312145"/>
                    </a:ext>
                  </a:extLst>
                </a:gridCol>
              </a:tblGrid>
              <a:tr h="594049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Session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 vert="vert27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Objectifs pédagogiques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Degré maitrise au début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Degré de maitrise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en fin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Variation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 vert="vert270"/>
                </a:tc>
                <a:extLst>
                  <a:ext uri="{0D108BD9-81ED-4DB2-BD59-A6C34878D82A}">
                    <a16:rowId xmlns:a16="http://schemas.microsoft.com/office/drawing/2014/main" val="506654642"/>
                  </a:ext>
                </a:extLst>
              </a:tr>
              <a:tr h="22740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4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4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+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1488322393"/>
                  </a:ext>
                </a:extLst>
              </a:tr>
              <a:tr h="227403">
                <a:tc rowSpan="7">
                  <a:txBody>
                    <a:bodyPr/>
                    <a:lstStyle/>
                    <a:p>
                      <a:r>
                        <a:rPr lang="fr-FR" sz="1400" dirty="0">
                          <a:effectLst/>
                        </a:rPr>
                        <a:t>S4 : </a:t>
                      </a:r>
                      <a:r>
                        <a:rPr lang="fr-F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Concevoir et piloter </a:t>
                      </a:r>
                    </a:p>
                    <a:p>
                      <a:r>
                        <a:rPr lang="fr-F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projet (13.00)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Maîtrise des enjeux et étapes d’un projet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3718339728"/>
                  </a:ext>
                </a:extLst>
              </a:tr>
              <a:tr h="4689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Maîtrise de la logique d’élaboration d’un projet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4152870322"/>
                  </a:ext>
                </a:extLst>
              </a:tr>
              <a:tr h="4689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Maîtrise de l’analyse de la problématique d’un projet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1253054563"/>
                  </a:ext>
                </a:extLst>
              </a:tr>
              <a:tr h="4689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Maîtrise de l’identification des objectifs et des solutions opérationnelles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479727386"/>
                  </a:ext>
                </a:extLst>
              </a:tr>
              <a:tr h="4689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Maîtrise de l’élaboration d’une matrice d’activité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3234647482"/>
                  </a:ext>
                </a:extLst>
              </a:tr>
              <a:tr h="7105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Maîtrise du Pilotage d’un projet avec un calendrier indicatif des activités et des moyens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3868453553"/>
                  </a:ext>
                </a:extLst>
              </a:tr>
              <a:tr h="4689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Connaissance des fondamentaux du monitoring et de l’évaluation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3387329664"/>
                  </a:ext>
                </a:extLst>
              </a:tr>
              <a:tr h="227403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 </a:t>
                      </a:r>
                    </a:p>
                    <a:p>
                      <a:r>
                        <a:rPr lang="fr-FR" sz="1400" dirty="0">
                          <a:effectLst/>
                        </a:rPr>
                        <a:t>S5 : </a:t>
                      </a:r>
                      <a:r>
                        <a:rPr lang="fr-F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Produire une proposition en développement local (9.00)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Maîtrise  de l’organisation des idées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3676949611"/>
                  </a:ext>
                </a:extLst>
              </a:tr>
              <a:tr h="7105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Maîtrise  de la conception de la rédaction d’une proposition de projet en développement local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3123628737"/>
                  </a:ext>
                </a:extLst>
              </a:tr>
              <a:tr h="22740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Présenter mon projet individuel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1221190875"/>
                  </a:ext>
                </a:extLst>
              </a:tr>
              <a:tr h="540214">
                <a:tc>
                  <a:txBody>
                    <a:bodyPr/>
                    <a:lstStyle/>
                    <a:p>
                      <a:r>
                        <a:rPr lang="fr-FR" sz="1400" dirty="0">
                          <a:effectLst/>
                        </a:rPr>
                        <a:t>S6 : </a:t>
                      </a:r>
                      <a:r>
                        <a:rPr lang="fr-F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Réaliser un bilan </a:t>
                      </a:r>
                    </a:p>
                    <a:p>
                      <a:r>
                        <a:rPr lang="fr-F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 parcours    (3.00)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Réaliser une évaluation, un bilan et dégager des perspectives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635" marR="31635" marT="0" marB="0"/>
                </a:tc>
                <a:extLst>
                  <a:ext uri="{0D108BD9-81ED-4DB2-BD59-A6C34878D82A}">
                    <a16:rowId xmlns:a16="http://schemas.microsoft.com/office/drawing/2014/main" val="328640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7304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612</Words>
  <Application>Microsoft Office PowerPoint</Application>
  <PresentationFormat>Grand écran</PresentationFormat>
  <Paragraphs>283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Google Sans</vt:lpstr>
      <vt:lpstr>OpenSans-Regular</vt:lpstr>
      <vt:lpstr>Times New Roman</vt:lpstr>
      <vt:lpstr>Thème Office</vt:lpstr>
      <vt:lpstr>M1S1 Diaporama Présentation croisée des participants </vt:lpstr>
      <vt:lpstr>M1S1 Diaporama Grille d’auto évaluation des compétences </vt:lpstr>
      <vt:lpstr>M1S1 Diaporama Grille d’auto évaluation des compétences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M1S1 Diaporama Présentation croisée des participants</dc:title>
  <dc:creator>berei.tcha@action-education.org</dc:creator>
  <cp:lastModifiedBy>Olivia YOHO</cp:lastModifiedBy>
  <cp:revision>2</cp:revision>
  <dcterms:created xsi:type="dcterms:W3CDTF">2023-10-19T11:50:45Z</dcterms:created>
  <dcterms:modified xsi:type="dcterms:W3CDTF">2024-06-03T11:20:41Z</dcterms:modified>
</cp:coreProperties>
</file>