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2"/>
  </p:notesMasterIdLst>
  <p:handoutMasterIdLst>
    <p:handoutMasterId r:id="rId33"/>
  </p:handoutMasterIdLst>
  <p:sldIdLst>
    <p:sldId id="379" r:id="rId2"/>
    <p:sldId id="256" r:id="rId3"/>
    <p:sldId id="258" r:id="rId4"/>
    <p:sldId id="353" r:id="rId5"/>
    <p:sldId id="355" r:id="rId6"/>
    <p:sldId id="336" r:id="rId7"/>
    <p:sldId id="357" r:id="rId8"/>
    <p:sldId id="356" r:id="rId9"/>
    <p:sldId id="358" r:id="rId10"/>
    <p:sldId id="359" r:id="rId11"/>
    <p:sldId id="333" r:id="rId12"/>
    <p:sldId id="360" r:id="rId13"/>
    <p:sldId id="361" r:id="rId14"/>
    <p:sldId id="334" r:id="rId15"/>
    <p:sldId id="335" r:id="rId16"/>
    <p:sldId id="362" r:id="rId17"/>
    <p:sldId id="363" r:id="rId18"/>
    <p:sldId id="354" r:id="rId19"/>
    <p:sldId id="368" r:id="rId20"/>
    <p:sldId id="369" r:id="rId21"/>
    <p:sldId id="370" r:id="rId22"/>
    <p:sldId id="371" r:id="rId23"/>
    <p:sldId id="372" r:id="rId24"/>
    <p:sldId id="373" r:id="rId25"/>
    <p:sldId id="374" r:id="rId26"/>
    <p:sldId id="377" r:id="rId27"/>
    <p:sldId id="378" r:id="rId28"/>
    <p:sldId id="375" r:id="rId29"/>
    <p:sldId id="376" r:id="rId30"/>
    <p:sldId id="302" r:id="rId31"/>
  </p:sldIdLst>
  <p:sldSz cx="7704138" cy="4335463"/>
  <p:notesSz cx="7099300" cy="10234613"/>
  <p:defaultTextStyle>
    <a:defPPr>
      <a:defRPr lang="fr-FR"/>
    </a:defPPr>
    <a:lvl1pPr algn="l" defTabSz="687388" rtl="0" fontAlgn="base">
      <a:spcBef>
        <a:spcPct val="0"/>
      </a:spcBef>
      <a:spcAft>
        <a:spcPct val="0"/>
      </a:spcAft>
      <a:defRPr sz="1400" kern="1200">
        <a:solidFill>
          <a:schemeClr val="tx1"/>
        </a:solidFill>
        <a:latin typeface="Arial" pitchFamily="34" charset="0"/>
        <a:ea typeface="+mn-ea"/>
        <a:cs typeface="+mn-cs"/>
      </a:defRPr>
    </a:lvl1pPr>
    <a:lvl2pPr marL="342900" indent="114300" algn="l" defTabSz="687388" rtl="0" fontAlgn="base">
      <a:spcBef>
        <a:spcPct val="0"/>
      </a:spcBef>
      <a:spcAft>
        <a:spcPct val="0"/>
      </a:spcAft>
      <a:defRPr sz="1400" kern="1200">
        <a:solidFill>
          <a:schemeClr val="tx1"/>
        </a:solidFill>
        <a:latin typeface="Arial" pitchFamily="34" charset="0"/>
        <a:ea typeface="+mn-ea"/>
        <a:cs typeface="+mn-cs"/>
      </a:defRPr>
    </a:lvl2pPr>
    <a:lvl3pPr marL="687388" indent="227013" algn="l" defTabSz="687388" rtl="0" fontAlgn="base">
      <a:spcBef>
        <a:spcPct val="0"/>
      </a:spcBef>
      <a:spcAft>
        <a:spcPct val="0"/>
      </a:spcAft>
      <a:defRPr sz="1400" kern="1200">
        <a:solidFill>
          <a:schemeClr val="tx1"/>
        </a:solidFill>
        <a:latin typeface="Arial" pitchFamily="34" charset="0"/>
        <a:ea typeface="+mn-ea"/>
        <a:cs typeface="+mn-cs"/>
      </a:defRPr>
    </a:lvl3pPr>
    <a:lvl4pPr marL="1030288" indent="341313" algn="l" defTabSz="687388" rtl="0" fontAlgn="base">
      <a:spcBef>
        <a:spcPct val="0"/>
      </a:spcBef>
      <a:spcAft>
        <a:spcPct val="0"/>
      </a:spcAft>
      <a:defRPr sz="1400" kern="1200">
        <a:solidFill>
          <a:schemeClr val="tx1"/>
        </a:solidFill>
        <a:latin typeface="Arial" pitchFamily="34" charset="0"/>
        <a:ea typeface="+mn-ea"/>
        <a:cs typeface="+mn-cs"/>
      </a:defRPr>
    </a:lvl4pPr>
    <a:lvl5pPr marL="1374775" indent="454025" algn="l" defTabSz="687388" rtl="0" fontAlgn="base">
      <a:spcBef>
        <a:spcPct val="0"/>
      </a:spcBef>
      <a:spcAft>
        <a:spcPct val="0"/>
      </a:spcAft>
      <a:defRPr sz="1400" kern="1200">
        <a:solidFill>
          <a:schemeClr val="tx1"/>
        </a:solidFill>
        <a:latin typeface="Arial" pitchFamily="34" charset="0"/>
        <a:ea typeface="+mn-ea"/>
        <a:cs typeface="+mn-cs"/>
      </a:defRPr>
    </a:lvl5pPr>
    <a:lvl6pPr marL="2286000" algn="l" defTabSz="914400" rtl="0" eaLnBrk="1" latinLnBrk="0" hangingPunct="1">
      <a:defRPr sz="1400" kern="1200">
        <a:solidFill>
          <a:schemeClr val="tx1"/>
        </a:solidFill>
        <a:latin typeface="Arial" pitchFamily="34" charset="0"/>
        <a:ea typeface="+mn-ea"/>
        <a:cs typeface="+mn-cs"/>
      </a:defRPr>
    </a:lvl6pPr>
    <a:lvl7pPr marL="2743200" algn="l" defTabSz="914400" rtl="0" eaLnBrk="1" latinLnBrk="0" hangingPunct="1">
      <a:defRPr sz="1400" kern="1200">
        <a:solidFill>
          <a:schemeClr val="tx1"/>
        </a:solidFill>
        <a:latin typeface="Arial" pitchFamily="34" charset="0"/>
        <a:ea typeface="+mn-ea"/>
        <a:cs typeface="+mn-cs"/>
      </a:defRPr>
    </a:lvl7pPr>
    <a:lvl8pPr marL="3200400" algn="l" defTabSz="914400" rtl="0" eaLnBrk="1" latinLnBrk="0" hangingPunct="1">
      <a:defRPr sz="1400" kern="1200">
        <a:solidFill>
          <a:schemeClr val="tx1"/>
        </a:solidFill>
        <a:latin typeface="Arial" pitchFamily="34" charset="0"/>
        <a:ea typeface="+mn-ea"/>
        <a:cs typeface="+mn-cs"/>
      </a:defRPr>
    </a:lvl8pPr>
    <a:lvl9pPr marL="3657600" algn="l" defTabSz="914400" rtl="0" eaLnBrk="1" latinLnBrk="0" hangingPunct="1">
      <a:defRPr sz="14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1366">
          <p15:clr>
            <a:srgbClr val="A4A3A4"/>
          </p15:clr>
        </p15:guide>
        <p15:guide id="2" pos="2427">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574C"/>
    <a:srgbClr val="67BC00"/>
    <a:srgbClr val="549A00"/>
    <a:srgbClr val="F4750C"/>
    <a:srgbClr val="0179C3"/>
    <a:srgbClr val="C3DC44"/>
    <a:srgbClr val="FC9204"/>
    <a:srgbClr val="D3F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21" autoAdjust="0"/>
    <p:restoredTop sz="94651" autoAdjust="0"/>
  </p:normalViewPr>
  <p:slideViewPr>
    <p:cSldViewPr>
      <p:cViewPr varScale="1">
        <p:scale>
          <a:sx n="99" d="100"/>
          <a:sy n="99" d="100"/>
        </p:scale>
        <p:origin x="840" y="78"/>
      </p:cViewPr>
      <p:guideLst>
        <p:guide orient="horz" pos="1366"/>
        <p:guide pos="242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514" y="-65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7AAEFE-9BD0-455E-BF5F-598F8197F19F}" type="doc">
      <dgm:prSet loTypeId="urn:microsoft.com/office/officeart/2005/8/layout/hProcess7#1" loCatId="list" qsTypeId="urn:microsoft.com/office/officeart/2005/8/quickstyle/simple2" qsCatId="simple" csTypeId="urn:microsoft.com/office/officeart/2005/8/colors/colorful5" csCatId="colorful" phldr="1"/>
      <dgm:spPr/>
      <dgm:t>
        <a:bodyPr/>
        <a:lstStyle/>
        <a:p>
          <a:endParaRPr lang="en-GB"/>
        </a:p>
      </dgm:t>
    </dgm:pt>
    <dgm:pt modelId="{116B20AE-ABE1-4521-A8E0-93A4DAAC5F9B}">
      <dgm:prSet phldrT="[Text]"/>
      <dgm:spPr/>
      <dgm:t>
        <a:bodyPr/>
        <a:lstStyle/>
        <a:p>
          <a:r>
            <a:rPr lang="en-GB" dirty="0"/>
            <a:t> </a:t>
          </a:r>
        </a:p>
      </dgm:t>
    </dgm:pt>
    <dgm:pt modelId="{4B0AE1AB-6788-440C-8E7E-3B1340FE82ED}" type="parTrans" cxnId="{D6313B58-56E3-4C65-A533-B0444FBB4BA1}">
      <dgm:prSet/>
      <dgm:spPr/>
      <dgm:t>
        <a:bodyPr/>
        <a:lstStyle/>
        <a:p>
          <a:endParaRPr lang="en-GB"/>
        </a:p>
      </dgm:t>
    </dgm:pt>
    <dgm:pt modelId="{EE6BB6F4-0A39-47C5-BA07-584547C15EC2}" type="sibTrans" cxnId="{D6313B58-56E3-4C65-A533-B0444FBB4BA1}">
      <dgm:prSet/>
      <dgm:spPr/>
      <dgm:t>
        <a:bodyPr/>
        <a:lstStyle/>
        <a:p>
          <a:endParaRPr lang="en-GB"/>
        </a:p>
      </dgm:t>
    </dgm:pt>
    <dgm:pt modelId="{F8C98671-7E14-41EF-AA4E-7C7571AB30A8}">
      <dgm:prSet phldrT="[Text]"/>
      <dgm:spPr/>
      <dgm:t>
        <a:bodyPr/>
        <a:lstStyle/>
        <a:p>
          <a:pPr>
            <a:spcAft>
              <a:spcPts val="0"/>
            </a:spcAft>
          </a:pPr>
          <a:r>
            <a:rPr lang="en-GB" dirty="0"/>
            <a:t> </a:t>
          </a:r>
        </a:p>
      </dgm:t>
    </dgm:pt>
    <dgm:pt modelId="{C850983E-B2AB-472F-B22C-64ADDA8F265B}" type="parTrans" cxnId="{398906F7-0995-4BA9-9B13-37DBE407EC37}">
      <dgm:prSet/>
      <dgm:spPr/>
      <dgm:t>
        <a:bodyPr/>
        <a:lstStyle/>
        <a:p>
          <a:endParaRPr lang="en-GB"/>
        </a:p>
      </dgm:t>
    </dgm:pt>
    <dgm:pt modelId="{BE9064DF-A9F4-44D5-9BDB-DD4A5297D36D}" type="sibTrans" cxnId="{398906F7-0995-4BA9-9B13-37DBE407EC37}">
      <dgm:prSet/>
      <dgm:spPr/>
      <dgm:t>
        <a:bodyPr/>
        <a:lstStyle/>
        <a:p>
          <a:endParaRPr lang="en-GB"/>
        </a:p>
      </dgm:t>
    </dgm:pt>
    <dgm:pt modelId="{220D63D9-8597-4753-87D4-0702B01D20D6}">
      <dgm:prSet phldrT="[Text]" custT="1"/>
      <dgm:spPr/>
      <dgm:t>
        <a:bodyPr/>
        <a:lstStyle/>
        <a:p>
          <a:r>
            <a:rPr lang="fr-FR" sz="2400" b="1" noProof="0" dirty="0">
              <a:solidFill>
                <a:srgbClr val="FF0000"/>
              </a:solidFill>
              <a:latin typeface="Arial" panose="020B0604020202020204" pitchFamily="34" charset="0"/>
              <a:cs typeface="Arial" panose="020B0604020202020204" pitchFamily="34" charset="0"/>
            </a:rPr>
            <a:t>Activités</a:t>
          </a:r>
        </a:p>
      </dgm:t>
    </dgm:pt>
    <dgm:pt modelId="{2604EF20-4E74-4B39-9DB0-09E9C6746AA9}" type="parTrans" cxnId="{21F1621E-FFE1-47CF-9D26-F075CC4DC3D4}">
      <dgm:prSet/>
      <dgm:spPr/>
      <dgm:t>
        <a:bodyPr/>
        <a:lstStyle/>
        <a:p>
          <a:endParaRPr lang="en-GB"/>
        </a:p>
      </dgm:t>
    </dgm:pt>
    <dgm:pt modelId="{BC9D2109-0E4B-437F-84B5-BC14D18B26E0}" type="sibTrans" cxnId="{21F1621E-FFE1-47CF-9D26-F075CC4DC3D4}">
      <dgm:prSet/>
      <dgm:spPr/>
      <dgm:t>
        <a:bodyPr/>
        <a:lstStyle/>
        <a:p>
          <a:endParaRPr lang="en-GB"/>
        </a:p>
      </dgm:t>
    </dgm:pt>
    <dgm:pt modelId="{D34D029E-0C73-4C37-9409-E5602E028416}">
      <dgm:prSet phldrT="[Text]" custT="1"/>
      <dgm:spPr/>
      <dgm:t>
        <a:bodyPr/>
        <a:lstStyle/>
        <a:p>
          <a:pPr>
            <a:spcAft>
              <a:spcPts val="0"/>
            </a:spcAft>
          </a:pPr>
          <a:r>
            <a:rPr lang="en-GB" sz="2000" dirty="0">
              <a:latin typeface="Arial" panose="020B0604020202020204" pitchFamily="34" charset="0"/>
              <a:cs typeface="Arial" panose="020B0604020202020204" pitchFamily="34" charset="0"/>
            </a:rPr>
            <a:t> </a:t>
          </a:r>
        </a:p>
      </dgm:t>
    </dgm:pt>
    <dgm:pt modelId="{A029B9CB-130D-4992-BCB5-AB04492BD78A}" type="parTrans" cxnId="{E72AEC49-7A1E-4156-A6F3-C220242A0B9D}">
      <dgm:prSet/>
      <dgm:spPr/>
      <dgm:t>
        <a:bodyPr/>
        <a:lstStyle/>
        <a:p>
          <a:endParaRPr lang="en-GB"/>
        </a:p>
      </dgm:t>
    </dgm:pt>
    <dgm:pt modelId="{AF14255B-3F88-4B29-9C4C-3ACA3C86B358}" type="sibTrans" cxnId="{E72AEC49-7A1E-4156-A6F3-C220242A0B9D}">
      <dgm:prSet/>
      <dgm:spPr/>
      <dgm:t>
        <a:bodyPr/>
        <a:lstStyle/>
        <a:p>
          <a:endParaRPr lang="en-GB"/>
        </a:p>
      </dgm:t>
    </dgm:pt>
    <dgm:pt modelId="{3CC50A55-B683-4808-9B9E-727A8A843988}">
      <dgm:prSet phldrT="[Text]" custT="1"/>
      <dgm:spPr/>
      <dgm:t>
        <a:bodyPr/>
        <a:lstStyle/>
        <a:p>
          <a:r>
            <a:rPr lang="fr-FR" sz="2400" b="1" noProof="0" dirty="0">
              <a:solidFill>
                <a:schemeClr val="bg1"/>
              </a:solidFill>
              <a:latin typeface="Arial" panose="020B0604020202020204" pitchFamily="34" charset="0"/>
              <a:cs typeface="Arial" panose="020B0604020202020204" pitchFamily="34" charset="0"/>
            </a:rPr>
            <a:t>Résultats</a:t>
          </a:r>
        </a:p>
      </dgm:t>
    </dgm:pt>
    <dgm:pt modelId="{DC4DF390-39E9-42BF-B649-F63BD0637984}" type="sibTrans" cxnId="{29404E7B-3767-4050-B399-947F6EEDB0F7}">
      <dgm:prSet/>
      <dgm:spPr/>
      <dgm:t>
        <a:bodyPr/>
        <a:lstStyle/>
        <a:p>
          <a:endParaRPr lang="en-GB"/>
        </a:p>
      </dgm:t>
    </dgm:pt>
    <dgm:pt modelId="{89CCFE46-82D1-45DE-80A7-D62B0B2207FC}" type="parTrans" cxnId="{29404E7B-3767-4050-B399-947F6EEDB0F7}">
      <dgm:prSet/>
      <dgm:spPr/>
      <dgm:t>
        <a:bodyPr/>
        <a:lstStyle/>
        <a:p>
          <a:endParaRPr lang="en-GB"/>
        </a:p>
      </dgm:t>
    </dgm:pt>
    <dgm:pt modelId="{E5155E62-BBFF-4074-A3D0-2DB8FAD7E0D6}">
      <dgm:prSet phldrT="[Text]" custT="1"/>
      <dgm:spPr/>
      <dgm:t>
        <a:bodyPr/>
        <a:lstStyle/>
        <a:p>
          <a:pPr algn="ctr">
            <a:lnSpc>
              <a:spcPct val="100000"/>
            </a:lnSpc>
            <a:spcAft>
              <a:spcPts val="0"/>
            </a:spcAft>
          </a:pPr>
          <a:r>
            <a:rPr lang="fr-FR" sz="2400" b="1" noProof="0" dirty="0">
              <a:solidFill>
                <a:srgbClr val="FF0000"/>
              </a:solidFill>
              <a:latin typeface="Arial" panose="020B0604020202020204" pitchFamily="34" charset="0"/>
              <a:cs typeface="Arial" panose="020B0604020202020204" pitchFamily="34" charset="0"/>
            </a:rPr>
            <a:t>Moyens</a:t>
          </a:r>
        </a:p>
      </dgm:t>
    </dgm:pt>
    <dgm:pt modelId="{6A05F007-524C-47CD-BFA3-0F7135C6E43B}" type="sibTrans" cxnId="{A64A8DC9-978B-4934-BBB6-88C837B8EC14}">
      <dgm:prSet/>
      <dgm:spPr/>
      <dgm:t>
        <a:bodyPr/>
        <a:lstStyle/>
        <a:p>
          <a:endParaRPr lang="en-GB"/>
        </a:p>
      </dgm:t>
    </dgm:pt>
    <dgm:pt modelId="{1B4F3200-AF8F-4A09-82C4-C06CEFB615A0}" type="parTrans" cxnId="{A64A8DC9-978B-4934-BBB6-88C837B8EC14}">
      <dgm:prSet/>
      <dgm:spPr/>
      <dgm:t>
        <a:bodyPr/>
        <a:lstStyle/>
        <a:p>
          <a:endParaRPr lang="en-GB"/>
        </a:p>
      </dgm:t>
    </dgm:pt>
    <dgm:pt modelId="{576EC6BF-104F-4D13-95EF-B627FFD8320F}" type="pres">
      <dgm:prSet presAssocID="{FB7AAEFE-9BD0-455E-BF5F-598F8197F19F}" presName="Name0" presStyleCnt="0">
        <dgm:presLayoutVars>
          <dgm:dir/>
          <dgm:animLvl val="lvl"/>
          <dgm:resizeHandles val="exact"/>
        </dgm:presLayoutVars>
      </dgm:prSet>
      <dgm:spPr/>
    </dgm:pt>
    <dgm:pt modelId="{ABEC28F2-5CD6-4FCF-8017-3337FEF0686C}" type="pres">
      <dgm:prSet presAssocID="{116B20AE-ABE1-4521-A8E0-93A4DAAC5F9B}" presName="compositeNode" presStyleCnt="0">
        <dgm:presLayoutVars>
          <dgm:bulletEnabled val="1"/>
        </dgm:presLayoutVars>
      </dgm:prSet>
      <dgm:spPr/>
    </dgm:pt>
    <dgm:pt modelId="{5140A178-7E54-4EA9-AFDB-851EEC9D5A9C}" type="pres">
      <dgm:prSet presAssocID="{116B20AE-ABE1-4521-A8E0-93A4DAAC5F9B}" presName="bgRect" presStyleLbl="node1" presStyleIdx="0" presStyleCnt="3" custLinFactNeighborX="-23" custLinFactNeighborY="-35181"/>
      <dgm:spPr/>
    </dgm:pt>
    <dgm:pt modelId="{D40DFA87-B1EF-4936-AE83-5AC3D5025438}" type="pres">
      <dgm:prSet presAssocID="{116B20AE-ABE1-4521-A8E0-93A4DAAC5F9B}" presName="parentNode" presStyleLbl="node1" presStyleIdx="0" presStyleCnt="3">
        <dgm:presLayoutVars>
          <dgm:chMax val="0"/>
          <dgm:bulletEnabled val="1"/>
        </dgm:presLayoutVars>
      </dgm:prSet>
      <dgm:spPr/>
    </dgm:pt>
    <dgm:pt modelId="{855C94F6-96D2-4EBD-8F9A-39AEB2BF66D3}" type="pres">
      <dgm:prSet presAssocID="{116B20AE-ABE1-4521-A8E0-93A4DAAC5F9B}" presName="childNode" presStyleLbl="node1" presStyleIdx="0" presStyleCnt="3">
        <dgm:presLayoutVars>
          <dgm:bulletEnabled val="1"/>
        </dgm:presLayoutVars>
      </dgm:prSet>
      <dgm:spPr/>
    </dgm:pt>
    <dgm:pt modelId="{C8FD7A57-5953-4C46-B197-9F50EB0DC554}" type="pres">
      <dgm:prSet presAssocID="{EE6BB6F4-0A39-47C5-BA07-584547C15EC2}" presName="hSp" presStyleCnt="0"/>
      <dgm:spPr/>
    </dgm:pt>
    <dgm:pt modelId="{7CB91F4F-E6F8-4FF6-B6A9-E45B5C9103BA}" type="pres">
      <dgm:prSet presAssocID="{EE6BB6F4-0A39-47C5-BA07-584547C15EC2}" presName="vProcSp" presStyleCnt="0"/>
      <dgm:spPr/>
    </dgm:pt>
    <dgm:pt modelId="{0902B0DF-D472-4C23-843A-5394715358DD}" type="pres">
      <dgm:prSet presAssocID="{EE6BB6F4-0A39-47C5-BA07-584547C15EC2}" presName="vSp1" presStyleCnt="0"/>
      <dgm:spPr/>
    </dgm:pt>
    <dgm:pt modelId="{8C604AE8-B542-4A86-82CF-FFBB5497041B}" type="pres">
      <dgm:prSet presAssocID="{EE6BB6F4-0A39-47C5-BA07-584547C15EC2}" presName="simulatedConn" presStyleLbl="solidFgAcc1" presStyleIdx="0" presStyleCnt="2" custLinFactY="-100000" custLinFactNeighborX="-4393" custLinFactNeighborY="-120627"/>
      <dgm:spPr/>
    </dgm:pt>
    <dgm:pt modelId="{862A8C64-1B48-4EA3-A5C3-6A6B3216BFF9}" type="pres">
      <dgm:prSet presAssocID="{EE6BB6F4-0A39-47C5-BA07-584547C15EC2}" presName="vSp2" presStyleCnt="0"/>
      <dgm:spPr/>
    </dgm:pt>
    <dgm:pt modelId="{2F2206E9-6335-46DA-9A48-E993C9E98204}" type="pres">
      <dgm:prSet presAssocID="{EE6BB6F4-0A39-47C5-BA07-584547C15EC2}" presName="sibTrans" presStyleCnt="0"/>
      <dgm:spPr/>
    </dgm:pt>
    <dgm:pt modelId="{E59520E4-3BDC-4B88-AD94-45094BBA3581}" type="pres">
      <dgm:prSet presAssocID="{F8C98671-7E14-41EF-AA4E-7C7571AB30A8}" presName="compositeNode" presStyleCnt="0">
        <dgm:presLayoutVars>
          <dgm:bulletEnabled val="1"/>
        </dgm:presLayoutVars>
      </dgm:prSet>
      <dgm:spPr/>
    </dgm:pt>
    <dgm:pt modelId="{8B1A1FCD-275B-48A0-A2FC-21B5B63C5B8A}" type="pres">
      <dgm:prSet presAssocID="{F8C98671-7E14-41EF-AA4E-7C7571AB30A8}" presName="bgRect" presStyleLbl="node1" presStyleIdx="1" presStyleCnt="3" custLinFactNeighborX="-4336" custLinFactNeighborY="-35181"/>
      <dgm:spPr/>
    </dgm:pt>
    <dgm:pt modelId="{86A68256-31BE-4BB9-9B7B-D3AF0D58EB8F}" type="pres">
      <dgm:prSet presAssocID="{F8C98671-7E14-41EF-AA4E-7C7571AB30A8}" presName="parentNode" presStyleLbl="node1" presStyleIdx="1" presStyleCnt="3">
        <dgm:presLayoutVars>
          <dgm:chMax val="0"/>
          <dgm:bulletEnabled val="1"/>
        </dgm:presLayoutVars>
      </dgm:prSet>
      <dgm:spPr/>
    </dgm:pt>
    <dgm:pt modelId="{B3D456B9-B3D7-4E1D-92A7-CE4D80C8CC1B}" type="pres">
      <dgm:prSet presAssocID="{F8C98671-7E14-41EF-AA4E-7C7571AB30A8}" presName="childNode" presStyleLbl="node1" presStyleIdx="1" presStyleCnt="3">
        <dgm:presLayoutVars>
          <dgm:bulletEnabled val="1"/>
        </dgm:presLayoutVars>
      </dgm:prSet>
      <dgm:spPr/>
    </dgm:pt>
    <dgm:pt modelId="{A6C18EE8-4C5B-4F8A-A413-4B9FFF19A3F6}" type="pres">
      <dgm:prSet presAssocID="{BE9064DF-A9F4-44D5-9BDB-DD4A5297D36D}" presName="hSp" presStyleCnt="0"/>
      <dgm:spPr/>
    </dgm:pt>
    <dgm:pt modelId="{2DE19702-8BF0-4B74-B865-E1C96C2966ED}" type="pres">
      <dgm:prSet presAssocID="{BE9064DF-A9F4-44D5-9BDB-DD4A5297D36D}" presName="vProcSp" presStyleCnt="0"/>
      <dgm:spPr/>
    </dgm:pt>
    <dgm:pt modelId="{37D00057-5804-473D-8EA8-6CA95B61E2C3}" type="pres">
      <dgm:prSet presAssocID="{BE9064DF-A9F4-44D5-9BDB-DD4A5297D36D}" presName="vSp1" presStyleCnt="0"/>
      <dgm:spPr/>
    </dgm:pt>
    <dgm:pt modelId="{83B60839-6B9B-4D62-AE05-DF8D9223507D}" type="pres">
      <dgm:prSet presAssocID="{BE9064DF-A9F4-44D5-9BDB-DD4A5297D36D}" presName="simulatedConn" presStyleLbl="solidFgAcc1" presStyleIdx="1" presStyleCnt="2" custLinFactY="-100000" custLinFactNeighborX="9547" custLinFactNeighborY="-120431"/>
      <dgm:spPr/>
    </dgm:pt>
    <dgm:pt modelId="{0C334071-7093-40B2-B390-1BDDA0B1D024}" type="pres">
      <dgm:prSet presAssocID="{BE9064DF-A9F4-44D5-9BDB-DD4A5297D36D}" presName="vSp2" presStyleCnt="0"/>
      <dgm:spPr/>
    </dgm:pt>
    <dgm:pt modelId="{420A6739-C9C7-4D3F-9B71-3D643CD8519F}" type="pres">
      <dgm:prSet presAssocID="{BE9064DF-A9F4-44D5-9BDB-DD4A5297D36D}" presName="sibTrans" presStyleCnt="0"/>
      <dgm:spPr/>
    </dgm:pt>
    <dgm:pt modelId="{5DAF9ACC-1D83-4D37-950D-55FF4B44B837}" type="pres">
      <dgm:prSet presAssocID="{D34D029E-0C73-4C37-9409-E5602E028416}" presName="compositeNode" presStyleCnt="0">
        <dgm:presLayoutVars>
          <dgm:bulletEnabled val="1"/>
        </dgm:presLayoutVars>
      </dgm:prSet>
      <dgm:spPr/>
    </dgm:pt>
    <dgm:pt modelId="{409B04DB-7AB2-4426-AB84-3D1647ABCB34}" type="pres">
      <dgm:prSet presAssocID="{D34D029E-0C73-4C37-9409-E5602E028416}" presName="bgRect" presStyleLbl="node1" presStyleIdx="2" presStyleCnt="3" custLinFactNeighborX="-7908" custLinFactNeighborY="-35181"/>
      <dgm:spPr/>
    </dgm:pt>
    <dgm:pt modelId="{F0227566-6E96-4B3D-8FA6-D05552BE27BE}" type="pres">
      <dgm:prSet presAssocID="{D34D029E-0C73-4C37-9409-E5602E028416}" presName="parentNode" presStyleLbl="node1" presStyleIdx="2" presStyleCnt="3">
        <dgm:presLayoutVars>
          <dgm:chMax val="0"/>
          <dgm:bulletEnabled val="1"/>
        </dgm:presLayoutVars>
      </dgm:prSet>
      <dgm:spPr/>
    </dgm:pt>
    <dgm:pt modelId="{DEFBB802-ACEE-4D1A-A988-9E4581025A52}" type="pres">
      <dgm:prSet presAssocID="{D34D029E-0C73-4C37-9409-E5602E028416}" presName="childNode" presStyleLbl="node1" presStyleIdx="2" presStyleCnt="3">
        <dgm:presLayoutVars>
          <dgm:bulletEnabled val="1"/>
        </dgm:presLayoutVars>
      </dgm:prSet>
      <dgm:spPr/>
    </dgm:pt>
  </dgm:ptLst>
  <dgm:cxnLst>
    <dgm:cxn modelId="{BF775B0F-282E-427A-AD00-E2EF1986E3AC}" type="presOf" srcId="{116B20AE-ABE1-4521-A8E0-93A4DAAC5F9B}" destId="{D40DFA87-B1EF-4936-AE83-5AC3D5025438}" srcOrd="1" destOrd="0" presId="urn:microsoft.com/office/officeart/2005/8/layout/hProcess7#1"/>
    <dgm:cxn modelId="{21F1621E-FFE1-47CF-9D26-F075CC4DC3D4}" srcId="{F8C98671-7E14-41EF-AA4E-7C7571AB30A8}" destId="{220D63D9-8597-4753-87D4-0702B01D20D6}" srcOrd="0" destOrd="0" parTransId="{2604EF20-4E74-4B39-9DB0-09E9C6746AA9}" sibTransId="{BC9D2109-0E4B-437F-84B5-BC14D18B26E0}"/>
    <dgm:cxn modelId="{BA4C8C66-43B8-41CE-89B0-A248C1222302}" type="presOf" srcId="{220D63D9-8597-4753-87D4-0702B01D20D6}" destId="{B3D456B9-B3D7-4E1D-92A7-CE4D80C8CC1B}" srcOrd="0" destOrd="0" presId="urn:microsoft.com/office/officeart/2005/8/layout/hProcess7#1"/>
    <dgm:cxn modelId="{E72AEC49-7A1E-4156-A6F3-C220242A0B9D}" srcId="{FB7AAEFE-9BD0-455E-BF5F-598F8197F19F}" destId="{D34D029E-0C73-4C37-9409-E5602E028416}" srcOrd="2" destOrd="0" parTransId="{A029B9CB-130D-4992-BCB5-AB04492BD78A}" sibTransId="{AF14255B-3F88-4B29-9C4C-3ACA3C86B358}"/>
    <dgm:cxn modelId="{D6313B58-56E3-4C65-A533-B0444FBB4BA1}" srcId="{FB7AAEFE-9BD0-455E-BF5F-598F8197F19F}" destId="{116B20AE-ABE1-4521-A8E0-93A4DAAC5F9B}" srcOrd="0" destOrd="0" parTransId="{4B0AE1AB-6788-440C-8E7E-3B1340FE82ED}" sibTransId="{EE6BB6F4-0A39-47C5-BA07-584547C15EC2}"/>
    <dgm:cxn modelId="{29404E7B-3767-4050-B399-947F6EEDB0F7}" srcId="{D34D029E-0C73-4C37-9409-E5602E028416}" destId="{3CC50A55-B683-4808-9B9E-727A8A843988}" srcOrd="0" destOrd="0" parTransId="{89CCFE46-82D1-45DE-80A7-D62B0B2207FC}" sibTransId="{DC4DF390-39E9-42BF-B649-F63BD0637984}"/>
    <dgm:cxn modelId="{D32F167E-C84E-408C-A004-83EF7303135B}" type="presOf" srcId="{F8C98671-7E14-41EF-AA4E-7C7571AB30A8}" destId="{86A68256-31BE-4BB9-9B7B-D3AF0D58EB8F}" srcOrd="1" destOrd="0" presId="urn:microsoft.com/office/officeart/2005/8/layout/hProcess7#1"/>
    <dgm:cxn modelId="{EF5FF884-EFB6-4FF1-AEC2-2A46E59DF9A9}" type="presOf" srcId="{D34D029E-0C73-4C37-9409-E5602E028416}" destId="{F0227566-6E96-4B3D-8FA6-D05552BE27BE}" srcOrd="1" destOrd="0" presId="urn:microsoft.com/office/officeart/2005/8/layout/hProcess7#1"/>
    <dgm:cxn modelId="{D2DCEB8E-8891-4437-8075-70DF7091F7FA}" type="presOf" srcId="{E5155E62-BBFF-4074-A3D0-2DB8FAD7E0D6}" destId="{855C94F6-96D2-4EBD-8F9A-39AEB2BF66D3}" srcOrd="0" destOrd="0" presId="urn:microsoft.com/office/officeart/2005/8/layout/hProcess7#1"/>
    <dgm:cxn modelId="{856F8094-7063-431B-85F4-EE630994D554}" type="presOf" srcId="{FB7AAEFE-9BD0-455E-BF5F-598F8197F19F}" destId="{576EC6BF-104F-4D13-95EF-B627FFD8320F}" srcOrd="0" destOrd="0" presId="urn:microsoft.com/office/officeart/2005/8/layout/hProcess7#1"/>
    <dgm:cxn modelId="{9027D2A8-1F19-4141-9D24-CA78AD9B7F52}" type="presOf" srcId="{116B20AE-ABE1-4521-A8E0-93A4DAAC5F9B}" destId="{5140A178-7E54-4EA9-AFDB-851EEC9D5A9C}" srcOrd="0" destOrd="0" presId="urn:microsoft.com/office/officeart/2005/8/layout/hProcess7#1"/>
    <dgm:cxn modelId="{78F0BAB4-9A49-4F7B-AAD9-34E8821D27A3}" type="presOf" srcId="{D34D029E-0C73-4C37-9409-E5602E028416}" destId="{409B04DB-7AB2-4426-AB84-3D1647ABCB34}" srcOrd="0" destOrd="0" presId="urn:microsoft.com/office/officeart/2005/8/layout/hProcess7#1"/>
    <dgm:cxn modelId="{3643FDC4-85A9-456B-9AE8-3F1CFEAB13AB}" type="presOf" srcId="{F8C98671-7E14-41EF-AA4E-7C7571AB30A8}" destId="{8B1A1FCD-275B-48A0-A2FC-21B5B63C5B8A}" srcOrd="0" destOrd="0" presId="urn:microsoft.com/office/officeart/2005/8/layout/hProcess7#1"/>
    <dgm:cxn modelId="{A64A8DC9-978B-4934-BBB6-88C837B8EC14}" srcId="{116B20AE-ABE1-4521-A8E0-93A4DAAC5F9B}" destId="{E5155E62-BBFF-4074-A3D0-2DB8FAD7E0D6}" srcOrd="0" destOrd="0" parTransId="{1B4F3200-AF8F-4A09-82C4-C06CEFB615A0}" sibTransId="{6A05F007-524C-47CD-BFA3-0F7135C6E43B}"/>
    <dgm:cxn modelId="{007A50DB-ABF8-429E-BA2C-3CC4E9E7DE4C}" type="presOf" srcId="{3CC50A55-B683-4808-9B9E-727A8A843988}" destId="{DEFBB802-ACEE-4D1A-A988-9E4581025A52}" srcOrd="0" destOrd="0" presId="urn:microsoft.com/office/officeart/2005/8/layout/hProcess7#1"/>
    <dgm:cxn modelId="{398906F7-0995-4BA9-9B13-37DBE407EC37}" srcId="{FB7AAEFE-9BD0-455E-BF5F-598F8197F19F}" destId="{F8C98671-7E14-41EF-AA4E-7C7571AB30A8}" srcOrd="1" destOrd="0" parTransId="{C850983E-B2AB-472F-B22C-64ADDA8F265B}" sibTransId="{BE9064DF-A9F4-44D5-9BDB-DD4A5297D36D}"/>
    <dgm:cxn modelId="{FA47815A-A83E-4940-9A83-F38A1A395C42}" type="presParOf" srcId="{576EC6BF-104F-4D13-95EF-B627FFD8320F}" destId="{ABEC28F2-5CD6-4FCF-8017-3337FEF0686C}" srcOrd="0" destOrd="0" presId="urn:microsoft.com/office/officeart/2005/8/layout/hProcess7#1"/>
    <dgm:cxn modelId="{169B600F-F0E2-43C9-86EB-D2909650F00F}" type="presParOf" srcId="{ABEC28F2-5CD6-4FCF-8017-3337FEF0686C}" destId="{5140A178-7E54-4EA9-AFDB-851EEC9D5A9C}" srcOrd="0" destOrd="0" presId="urn:microsoft.com/office/officeart/2005/8/layout/hProcess7#1"/>
    <dgm:cxn modelId="{A78F98CA-185F-43BB-ABD7-78DFDF9C0DB2}" type="presParOf" srcId="{ABEC28F2-5CD6-4FCF-8017-3337FEF0686C}" destId="{D40DFA87-B1EF-4936-AE83-5AC3D5025438}" srcOrd="1" destOrd="0" presId="urn:microsoft.com/office/officeart/2005/8/layout/hProcess7#1"/>
    <dgm:cxn modelId="{D537DB4D-1FF9-41A0-99C7-364540B25551}" type="presParOf" srcId="{ABEC28F2-5CD6-4FCF-8017-3337FEF0686C}" destId="{855C94F6-96D2-4EBD-8F9A-39AEB2BF66D3}" srcOrd="2" destOrd="0" presId="urn:microsoft.com/office/officeart/2005/8/layout/hProcess7#1"/>
    <dgm:cxn modelId="{DD8BF31B-7FD1-44C7-806B-1EBAC2B97075}" type="presParOf" srcId="{576EC6BF-104F-4D13-95EF-B627FFD8320F}" destId="{C8FD7A57-5953-4C46-B197-9F50EB0DC554}" srcOrd="1" destOrd="0" presId="urn:microsoft.com/office/officeart/2005/8/layout/hProcess7#1"/>
    <dgm:cxn modelId="{BD145DE5-EB21-4D20-B5CB-7299751CF1E8}" type="presParOf" srcId="{576EC6BF-104F-4D13-95EF-B627FFD8320F}" destId="{7CB91F4F-E6F8-4FF6-B6A9-E45B5C9103BA}" srcOrd="2" destOrd="0" presId="urn:microsoft.com/office/officeart/2005/8/layout/hProcess7#1"/>
    <dgm:cxn modelId="{EAF00DC6-7C5A-4BEF-8991-9FED98D79D5D}" type="presParOf" srcId="{7CB91F4F-E6F8-4FF6-B6A9-E45B5C9103BA}" destId="{0902B0DF-D472-4C23-843A-5394715358DD}" srcOrd="0" destOrd="0" presId="urn:microsoft.com/office/officeart/2005/8/layout/hProcess7#1"/>
    <dgm:cxn modelId="{C1A9D914-162D-4882-9786-4DD4F2BCCAE6}" type="presParOf" srcId="{7CB91F4F-E6F8-4FF6-B6A9-E45B5C9103BA}" destId="{8C604AE8-B542-4A86-82CF-FFBB5497041B}" srcOrd="1" destOrd="0" presId="urn:microsoft.com/office/officeart/2005/8/layout/hProcess7#1"/>
    <dgm:cxn modelId="{19970DA7-F321-464D-9231-7468199111AF}" type="presParOf" srcId="{7CB91F4F-E6F8-4FF6-B6A9-E45B5C9103BA}" destId="{862A8C64-1B48-4EA3-A5C3-6A6B3216BFF9}" srcOrd="2" destOrd="0" presId="urn:microsoft.com/office/officeart/2005/8/layout/hProcess7#1"/>
    <dgm:cxn modelId="{989F7D40-4023-4D0C-B0F5-3C9D29013AA1}" type="presParOf" srcId="{576EC6BF-104F-4D13-95EF-B627FFD8320F}" destId="{2F2206E9-6335-46DA-9A48-E993C9E98204}" srcOrd="3" destOrd="0" presId="urn:microsoft.com/office/officeart/2005/8/layout/hProcess7#1"/>
    <dgm:cxn modelId="{B9729577-9F28-43A8-B902-56E28F9BFC41}" type="presParOf" srcId="{576EC6BF-104F-4D13-95EF-B627FFD8320F}" destId="{E59520E4-3BDC-4B88-AD94-45094BBA3581}" srcOrd="4" destOrd="0" presId="urn:microsoft.com/office/officeart/2005/8/layout/hProcess7#1"/>
    <dgm:cxn modelId="{154DA6CF-1448-4256-A3EC-8969375FFEFC}" type="presParOf" srcId="{E59520E4-3BDC-4B88-AD94-45094BBA3581}" destId="{8B1A1FCD-275B-48A0-A2FC-21B5B63C5B8A}" srcOrd="0" destOrd="0" presId="urn:microsoft.com/office/officeart/2005/8/layout/hProcess7#1"/>
    <dgm:cxn modelId="{D299DE9E-7489-45DF-9CFA-C201152111C7}" type="presParOf" srcId="{E59520E4-3BDC-4B88-AD94-45094BBA3581}" destId="{86A68256-31BE-4BB9-9B7B-D3AF0D58EB8F}" srcOrd="1" destOrd="0" presId="urn:microsoft.com/office/officeart/2005/8/layout/hProcess7#1"/>
    <dgm:cxn modelId="{25AE24ED-A739-44B0-BABB-FEA238FAF2D2}" type="presParOf" srcId="{E59520E4-3BDC-4B88-AD94-45094BBA3581}" destId="{B3D456B9-B3D7-4E1D-92A7-CE4D80C8CC1B}" srcOrd="2" destOrd="0" presId="urn:microsoft.com/office/officeart/2005/8/layout/hProcess7#1"/>
    <dgm:cxn modelId="{0B2FE9E8-D850-4D44-A83D-CCD14284B0B7}" type="presParOf" srcId="{576EC6BF-104F-4D13-95EF-B627FFD8320F}" destId="{A6C18EE8-4C5B-4F8A-A413-4B9FFF19A3F6}" srcOrd="5" destOrd="0" presId="urn:microsoft.com/office/officeart/2005/8/layout/hProcess7#1"/>
    <dgm:cxn modelId="{B073CC01-31BC-4501-9A54-CDD76CAF5FD9}" type="presParOf" srcId="{576EC6BF-104F-4D13-95EF-B627FFD8320F}" destId="{2DE19702-8BF0-4B74-B865-E1C96C2966ED}" srcOrd="6" destOrd="0" presId="urn:microsoft.com/office/officeart/2005/8/layout/hProcess7#1"/>
    <dgm:cxn modelId="{8567D59A-9122-4E17-8407-B374FFD5C5FB}" type="presParOf" srcId="{2DE19702-8BF0-4B74-B865-E1C96C2966ED}" destId="{37D00057-5804-473D-8EA8-6CA95B61E2C3}" srcOrd="0" destOrd="0" presId="urn:microsoft.com/office/officeart/2005/8/layout/hProcess7#1"/>
    <dgm:cxn modelId="{E02ACAB6-F8B0-4FE3-9D8E-66210BFEE1B5}" type="presParOf" srcId="{2DE19702-8BF0-4B74-B865-E1C96C2966ED}" destId="{83B60839-6B9B-4D62-AE05-DF8D9223507D}" srcOrd="1" destOrd="0" presId="urn:microsoft.com/office/officeart/2005/8/layout/hProcess7#1"/>
    <dgm:cxn modelId="{7E488D24-08B5-47C1-B9CF-7DA400FD65CB}" type="presParOf" srcId="{2DE19702-8BF0-4B74-B865-E1C96C2966ED}" destId="{0C334071-7093-40B2-B390-1BDDA0B1D024}" srcOrd="2" destOrd="0" presId="urn:microsoft.com/office/officeart/2005/8/layout/hProcess7#1"/>
    <dgm:cxn modelId="{AAAFF370-4FD0-4F16-8E98-0351001D566A}" type="presParOf" srcId="{576EC6BF-104F-4D13-95EF-B627FFD8320F}" destId="{420A6739-C9C7-4D3F-9B71-3D643CD8519F}" srcOrd="7" destOrd="0" presId="urn:microsoft.com/office/officeart/2005/8/layout/hProcess7#1"/>
    <dgm:cxn modelId="{D6568F64-09B3-4F78-BFB1-3973A9B179A8}" type="presParOf" srcId="{576EC6BF-104F-4D13-95EF-B627FFD8320F}" destId="{5DAF9ACC-1D83-4D37-950D-55FF4B44B837}" srcOrd="8" destOrd="0" presId="urn:microsoft.com/office/officeart/2005/8/layout/hProcess7#1"/>
    <dgm:cxn modelId="{84A55C51-E28E-4CB9-B7E6-36A1AEDBABB3}" type="presParOf" srcId="{5DAF9ACC-1D83-4D37-950D-55FF4B44B837}" destId="{409B04DB-7AB2-4426-AB84-3D1647ABCB34}" srcOrd="0" destOrd="0" presId="urn:microsoft.com/office/officeart/2005/8/layout/hProcess7#1"/>
    <dgm:cxn modelId="{30ED978D-8357-4FFC-BED0-CC394535BA8F}" type="presParOf" srcId="{5DAF9ACC-1D83-4D37-950D-55FF4B44B837}" destId="{F0227566-6E96-4B3D-8FA6-D05552BE27BE}" srcOrd="1" destOrd="0" presId="urn:microsoft.com/office/officeart/2005/8/layout/hProcess7#1"/>
    <dgm:cxn modelId="{07FCB551-1E05-4025-86C9-04F5722A3C8D}" type="presParOf" srcId="{5DAF9ACC-1D83-4D37-950D-55FF4B44B837}" destId="{DEFBB802-ACEE-4D1A-A988-9E4581025A52}" srcOrd="2" destOrd="0" presId="urn:microsoft.com/office/officeart/2005/8/layout/hProcess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833B58-C2D9-444D-AA23-36EEF7EA3545}" type="doc">
      <dgm:prSet loTypeId="urn:microsoft.com/office/officeart/2005/8/layout/chevron1" loCatId="process" qsTypeId="urn:microsoft.com/office/officeart/2005/8/quickstyle/simple1#1" qsCatId="simple" csTypeId="urn:microsoft.com/office/officeart/2005/8/colors/colorful5" csCatId="colorful" phldr="1"/>
      <dgm:spPr/>
    </dgm:pt>
    <dgm:pt modelId="{8BFDF21E-5999-446C-B8D8-4E4D7DDE19F4}">
      <dgm:prSet phldrT="[Text]"/>
      <dgm:spPr/>
      <dgm:t>
        <a:bodyPr/>
        <a:lstStyle/>
        <a:p>
          <a:r>
            <a:rPr lang="en-GB" dirty="0" err="1"/>
            <a:t>Activités</a:t>
          </a:r>
          <a:endParaRPr lang="en-GB" dirty="0"/>
        </a:p>
      </dgm:t>
    </dgm:pt>
    <dgm:pt modelId="{074EF5A3-FFBA-4724-BC81-2F2A59DE18E3}" type="parTrans" cxnId="{806FD1D2-9D50-4232-98F1-967E1B6F0E90}">
      <dgm:prSet/>
      <dgm:spPr/>
      <dgm:t>
        <a:bodyPr/>
        <a:lstStyle/>
        <a:p>
          <a:endParaRPr lang="en-GB"/>
        </a:p>
      </dgm:t>
    </dgm:pt>
    <dgm:pt modelId="{569DD2DD-62D5-4BF7-B29E-87271C87FD9B}" type="sibTrans" cxnId="{806FD1D2-9D50-4232-98F1-967E1B6F0E90}">
      <dgm:prSet/>
      <dgm:spPr/>
      <dgm:t>
        <a:bodyPr/>
        <a:lstStyle/>
        <a:p>
          <a:endParaRPr lang="en-GB"/>
        </a:p>
      </dgm:t>
    </dgm:pt>
    <dgm:pt modelId="{49FD5118-E5E4-4941-A4F0-9286BF162D65}">
      <dgm:prSet phldrT="[Text]"/>
      <dgm:spPr/>
      <dgm:t>
        <a:bodyPr/>
        <a:lstStyle/>
        <a:p>
          <a:r>
            <a:rPr lang="en-GB" dirty="0" err="1">
              <a:solidFill>
                <a:srgbClr val="FF0000"/>
              </a:solidFill>
            </a:rPr>
            <a:t>Résultats</a:t>
          </a:r>
          <a:endParaRPr lang="en-GB" dirty="0">
            <a:solidFill>
              <a:srgbClr val="FF0000"/>
            </a:solidFill>
          </a:endParaRPr>
        </a:p>
      </dgm:t>
    </dgm:pt>
    <dgm:pt modelId="{06FE0F32-45E1-4E5F-B8D3-81232641DCF2}" type="parTrans" cxnId="{9B1CC361-E458-4B49-B3B2-DEA6F10829E6}">
      <dgm:prSet/>
      <dgm:spPr/>
      <dgm:t>
        <a:bodyPr/>
        <a:lstStyle/>
        <a:p>
          <a:endParaRPr lang="en-GB"/>
        </a:p>
      </dgm:t>
    </dgm:pt>
    <dgm:pt modelId="{F67E26AB-A865-4836-A7B8-06C6CC8C83BA}" type="sibTrans" cxnId="{9B1CC361-E458-4B49-B3B2-DEA6F10829E6}">
      <dgm:prSet/>
      <dgm:spPr/>
      <dgm:t>
        <a:bodyPr/>
        <a:lstStyle/>
        <a:p>
          <a:endParaRPr lang="en-GB"/>
        </a:p>
      </dgm:t>
    </dgm:pt>
    <dgm:pt modelId="{AD8E7F0F-2AE9-4130-906F-5273C939F67E}">
      <dgm:prSet phldrT="[Text]"/>
      <dgm:spPr/>
      <dgm:t>
        <a:bodyPr/>
        <a:lstStyle/>
        <a:p>
          <a:r>
            <a:rPr lang="en-GB" b="1" dirty="0" err="1">
              <a:solidFill>
                <a:schemeClr val="tx1"/>
              </a:solidFill>
            </a:rPr>
            <a:t>Objectifs</a:t>
          </a:r>
          <a:r>
            <a:rPr lang="en-GB" b="1" dirty="0">
              <a:solidFill>
                <a:schemeClr val="tx1"/>
              </a:solidFill>
            </a:rPr>
            <a:t> </a:t>
          </a:r>
          <a:r>
            <a:rPr lang="en-GB" b="1" dirty="0" err="1">
              <a:solidFill>
                <a:schemeClr val="tx1"/>
              </a:solidFill>
            </a:rPr>
            <a:t>spécifiques</a:t>
          </a:r>
          <a:endParaRPr lang="en-GB" b="1" dirty="0">
            <a:solidFill>
              <a:schemeClr val="tx1"/>
            </a:solidFill>
          </a:endParaRPr>
        </a:p>
      </dgm:t>
    </dgm:pt>
    <dgm:pt modelId="{5042BF9D-0CC6-492A-A655-0E5384B76A9E}" type="parTrans" cxnId="{44821070-61FB-4AE0-8636-8786359AE090}">
      <dgm:prSet/>
      <dgm:spPr/>
      <dgm:t>
        <a:bodyPr/>
        <a:lstStyle/>
        <a:p>
          <a:endParaRPr lang="en-GB"/>
        </a:p>
      </dgm:t>
    </dgm:pt>
    <dgm:pt modelId="{B87B90B2-9604-46F3-9409-4A01FD2A34BA}" type="sibTrans" cxnId="{44821070-61FB-4AE0-8636-8786359AE090}">
      <dgm:prSet/>
      <dgm:spPr/>
      <dgm:t>
        <a:bodyPr/>
        <a:lstStyle/>
        <a:p>
          <a:endParaRPr lang="en-GB"/>
        </a:p>
      </dgm:t>
    </dgm:pt>
    <dgm:pt modelId="{CFD088D9-52B8-42CD-A9DF-E73D6DF098B5}">
      <dgm:prSet phldrT="[Text]"/>
      <dgm:spPr/>
      <dgm:t>
        <a:bodyPr/>
        <a:lstStyle/>
        <a:p>
          <a:r>
            <a:rPr lang="en-GB" b="1" dirty="0">
              <a:solidFill>
                <a:schemeClr val="tx1"/>
              </a:solidFill>
            </a:rPr>
            <a:t>Impact</a:t>
          </a:r>
        </a:p>
        <a:p>
          <a:r>
            <a:rPr lang="en-GB" b="1" dirty="0" err="1">
              <a:solidFill>
                <a:schemeClr val="tx1"/>
              </a:solidFill>
            </a:rPr>
            <a:t>Objectif</a:t>
          </a:r>
          <a:r>
            <a:rPr lang="en-GB" b="1" dirty="0">
              <a:solidFill>
                <a:schemeClr val="tx1"/>
              </a:solidFill>
            </a:rPr>
            <a:t> </a:t>
          </a:r>
          <a:r>
            <a:rPr lang="en-GB" b="1" dirty="0" err="1">
              <a:solidFill>
                <a:schemeClr val="tx1"/>
              </a:solidFill>
            </a:rPr>
            <a:t>général</a:t>
          </a:r>
          <a:endParaRPr lang="en-GB" b="1" dirty="0">
            <a:solidFill>
              <a:schemeClr val="tx1"/>
            </a:solidFill>
          </a:endParaRPr>
        </a:p>
      </dgm:t>
    </dgm:pt>
    <dgm:pt modelId="{65AC6736-D4AD-417A-9536-B961536D088A}" type="parTrans" cxnId="{5E9AC54A-53D8-4923-BD53-E9A29834C4A8}">
      <dgm:prSet/>
      <dgm:spPr/>
      <dgm:t>
        <a:bodyPr/>
        <a:lstStyle/>
        <a:p>
          <a:endParaRPr lang="en-GB"/>
        </a:p>
      </dgm:t>
    </dgm:pt>
    <dgm:pt modelId="{0EE717B3-7CBD-453B-BC49-CF47C2ADBF49}" type="sibTrans" cxnId="{5E9AC54A-53D8-4923-BD53-E9A29834C4A8}">
      <dgm:prSet/>
      <dgm:spPr/>
      <dgm:t>
        <a:bodyPr/>
        <a:lstStyle/>
        <a:p>
          <a:endParaRPr lang="en-GB"/>
        </a:p>
      </dgm:t>
    </dgm:pt>
    <dgm:pt modelId="{50346B18-3D9A-4AA9-B2D9-0F492D52B936}">
      <dgm:prSet phldrT="[Text]"/>
      <dgm:spPr/>
      <dgm:t>
        <a:bodyPr/>
        <a:lstStyle/>
        <a:p>
          <a:r>
            <a:rPr lang="fr-FR" dirty="0"/>
            <a:t>Ressources financières, humaines et physiques allouées aux activités de programme</a:t>
          </a:r>
          <a:endParaRPr lang="en-GB" dirty="0"/>
        </a:p>
      </dgm:t>
    </dgm:pt>
    <dgm:pt modelId="{1712F169-115A-4961-BFF9-0BBB57F3DA6F}" type="parTrans" cxnId="{CBB9FD4C-AFB9-47FD-A399-9DD9CA91CF2F}">
      <dgm:prSet/>
      <dgm:spPr/>
      <dgm:t>
        <a:bodyPr/>
        <a:lstStyle/>
        <a:p>
          <a:endParaRPr lang="en-GB"/>
        </a:p>
      </dgm:t>
    </dgm:pt>
    <dgm:pt modelId="{CC003557-9E5A-4524-8C83-BAD58CF86998}" type="sibTrans" cxnId="{CBB9FD4C-AFB9-47FD-A399-9DD9CA91CF2F}">
      <dgm:prSet/>
      <dgm:spPr/>
      <dgm:t>
        <a:bodyPr/>
        <a:lstStyle/>
        <a:p>
          <a:endParaRPr lang="en-GB"/>
        </a:p>
      </dgm:t>
    </dgm:pt>
    <dgm:pt modelId="{50FFB143-1312-4BBD-88AE-B880E15F8E5B}">
      <dgm:prSet phldrT="[Text]"/>
      <dgm:spPr/>
      <dgm:t>
        <a:bodyPr/>
        <a:lstStyle/>
        <a:p>
          <a:r>
            <a:rPr lang="fr-FR" dirty="0"/>
            <a:t>Utilisation des ressources pour générer des produits et des services</a:t>
          </a:r>
          <a:endParaRPr lang="en-GB" dirty="0"/>
        </a:p>
      </dgm:t>
    </dgm:pt>
    <dgm:pt modelId="{AB2393E3-8D47-4FF7-B037-A64681D92CC6}" type="parTrans" cxnId="{68353D7A-54AE-4E61-87A4-84DDCC9673CF}">
      <dgm:prSet/>
      <dgm:spPr/>
      <dgm:t>
        <a:bodyPr/>
        <a:lstStyle/>
        <a:p>
          <a:endParaRPr lang="en-GB"/>
        </a:p>
      </dgm:t>
    </dgm:pt>
    <dgm:pt modelId="{1CD1EAC5-CFB6-484F-9DCC-C62E5B1BF45A}" type="sibTrans" cxnId="{68353D7A-54AE-4E61-87A4-84DDCC9673CF}">
      <dgm:prSet/>
      <dgm:spPr/>
      <dgm:t>
        <a:bodyPr/>
        <a:lstStyle/>
        <a:p>
          <a:endParaRPr lang="en-GB"/>
        </a:p>
      </dgm:t>
    </dgm:pt>
    <dgm:pt modelId="{B33289BE-E70E-4566-9B76-8849D18D71F9}">
      <dgm:prSet phldrT="[Text]"/>
      <dgm:spPr/>
      <dgm:t>
        <a:bodyPr/>
        <a:lstStyle/>
        <a:p>
          <a:r>
            <a:rPr lang="fr-FR" dirty="0"/>
            <a:t>Produits et services obtenus</a:t>
          </a:r>
          <a:endParaRPr lang="en-GB" dirty="0"/>
        </a:p>
      </dgm:t>
    </dgm:pt>
    <dgm:pt modelId="{8354CAFD-3BBE-4B3E-B407-6031034A16E5}" type="parTrans" cxnId="{C218E75C-5976-4623-9A3D-CF9CB9EC81C5}">
      <dgm:prSet/>
      <dgm:spPr/>
      <dgm:t>
        <a:bodyPr/>
        <a:lstStyle/>
        <a:p>
          <a:endParaRPr lang="en-GB"/>
        </a:p>
      </dgm:t>
    </dgm:pt>
    <dgm:pt modelId="{B85CA0EE-B072-4953-A569-B35B4E369E01}" type="sibTrans" cxnId="{C218E75C-5976-4623-9A3D-CF9CB9EC81C5}">
      <dgm:prSet/>
      <dgm:spPr/>
      <dgm:t>
        <a:bodyPr/>
        <a:lstStyle/>
        <a:p>
          <a:endParaRPr lang="en-GB"/>
        </a:p>
      </dgm:t>
    </dgm:pt>
    <dgm:pt modelId="{9BEC6CD9-C5F0-40CD-9D4F-29A95A070A3C}">
      <dgm:prSet phldrT="[Text]"/>
      <dgm:spPr/>
      <dgm:t>
        <a:bodyPr/>
        <a:lstStyle/>
        <a:p>
          <a:r>
            <a:rPr lang="fr-FR" dirty="0"/>
            <a:t>Qui bénéficiera / utilisera des services</a:t>
          </a:r>
          <a:endParaRPr lang="en-GB" dirty="0"/>
        </a:p>
      </dgm:t>
    </dgm:pt>
    <dgm:pt modelId="{566BD0E3-3A69-4738-A623-09A1425B8EAA}" type="parTrans" cxnId="{208F6F8B-9602-4F61-8458-EF8E89C0D730}">
      <dgm:prSet/>
      <dgm:spPr/>
      <dgm:t>
        <a:bodyPr/>
        <a:lstStyle/>
        <a:p>
          <a:endParaRPr lang="en-GB"/>
        </a:p>
      </dgm:t>
    </dgm:pt>
    <dgm:pt modelId="{27A66CE6-1FBD-433A-BF19-E6D16F6B1CCD}" type="sibTrans" cxnId="{208F6F8B-9602-4F61-8458-EF8E89C0D730}">
      <dgm:prSet/>
      <dgm:spPr/>
      <dgm:t>
        <a:bodyPr/>
        <a:lstStyle/>
        <a:p>
          <a:endParaRPr lang="en-GB"/>
        </a:p>
      </dgm:t>
    </dgm:pt>
    <dgm:pt modelId="{1E0ABBC9-A3E1-47F8-8259-BEF48F908B4D}">
      <dgm:prSet phldrT="[Text]"/>
      <dgm:spPr/>
      <dgm:t>
        <a:bodyPr/>
        <a:lstStyle/>
        <a:p>
          <a:r>
            <a:rPr lang="fr-BE" noProof="0" dirty="0"/>
            <a:t>Changement à long terme et généralisé</a:t>
          </a:r>
        </a:p>
      </dgm:t>
    </dgm:pt>
    <dgm:pt modelId="{386C6381-E2EE-4AAE-A55D-9CD8DCA2D992}" type="parTrans" cxnId="{B61B9759-3387-4C19-A017-3115F87E2B47}">
      <dgm:prSet/>
      <dgm:spPr/>
      <dgm:t>
        <a:bodyPr/>
        <a:lstStyle/>
        <a:p>
          <a:endParaRPr lang="en-GB"/>
        </a:p>
      </dgm:t>
    </dgm:pt>
    <dgm:pt modelId="{746225F6-53A5-4C53-A680-4818E80442AB}" type="sibTrans" cxnId="{B61B9759-3387-4C19-A017-3115F87E2B47}">
      <dgm:prSet/>
      <dgm:spPr/>
      <dgm:t>
        <a:bodyPr/>
        <a:lstStyle/>
        <a:p>
          <a:endParaRPr lang="en-GB"/>
        </a:p>
      </dgm:t>
    </dgm:pt>
    <dgm:pt modelId="{B11269EF-A8D2-4519-B4D8-BDD126FCD16F}">
      <dgm:prSet phldrT="[Text]"/>
      <dgm:spPr/>
      <dgm:t>
        <a:bodyPr/>
        <a:lstStyle/>
        <a:p>
          <a:r>
            <a:rPr lang="en-GB" dirty="0" err="1">
              <a:solidFill>
                <a:srgbClr val="FF0000"/>
              </a:solidFill>
            </a:rPr>
            <a:t>Moyens</a:t>
          </a:r>
          <a:endParaRPr lang="en-GB" dirty="0">
            <a:solidFill>
              <a:srgbClr val="FF0000"/>
            </a:solidFill>
          </a:endParaRPr>
        </a:p>
      </dgm:t>
    </dgm:pt>
    <dgm:pt modelId="{F15FD325-BB23-4E42-B148-AA64A18C961D}" type="sibTrans" cxnId="{444BB6E2-D42F-444E-ABC3-57D1DB8D2923}">
      <dgm:prSet/>
      <dgm:spPr/>
      <dgm:t>
        <a:bodyPr/>
        <a:lstStyle/>
        <a:p>
          <a:endParaRPr lang="en-GB"/>
        </a:p>
      </dgm:t>
    </dgm:pt>
    <dgm:pt modelId="{BAA6EFCD-6D86-46DB-97CA-40D06AF9AC87}" type="parTrans" cxnId="{444BB6E2-D42F-444E-ABC3-57D1DB8D2923}">
      <dgm:prSet/>
      <dgm:spPr/>
      <dgm:t>
        <a:bodyPr/>
        <a:lstStyle/>
        <a:p>
          <a:endParaRPr lang="en-GB"/>
        </a:p>
      </dgm:t>
    </dgm:pt>
    <dgm:pt modelId="{87B31601-F6AA-4DE4-9465-25FFEFA76383}">
      <dgm:prSet phldrT="[Text]"/>
      <dgm:spPr/>
      <dgm:t>
        <a:bodyPr/>
        <a:lstStyle/>
        <a:p>
          <a:r>
            <a:rPr lang="fr-FR" dirty="0"/>
            <a:t>Le changement de comportement</a:t>
          </a:r>
          <a:endParaRPr lang="en-GB" dirty="0"/>
        </a:p>
      </dgm:t>
    </dgm:pt>
    <dgm:pt modelId="{89E7689F-9873-4F3D-A867-588D2DB00F61}" type="parTrans" cxnId="{C8E13DA4-A74B-40D8-A28E-F5F415236D3B}">
      <dgm:prSet/>
      <dgm:spPr/>
      <dgm:t>
        <a:bodyPr/>
        <a:lstStyle/>
        <a:p>
          <a:endParaRPr lang="fr-BE"/>
        </a:p>
      </dgm:t>
    </dgm:pt>
    <dgm:pt modelId="{1002FB83-C8C6-42FE-AC5B-E9B25142954E}" type="sibTrans" cxnId="{C8E13DA4-A74B-40D8-A28E-F5F415236D3B}">
      <dgm:prSet/>
      <dgm:spPr/>
      <dgm:t>
        <a:bodyPr/>
        <a:lstStyle/>
        <a:p>
          <a:endParaRPr lang="fr-BE"/>
        </a:p>
      </dgm:t>
    </dgm:pt>
    <dgm:pt modelId="{651C16C2-EF77-4C3C-AF26-03730755CFE0}" type="pres">
      <dgm:prSet presAssocID="{0C833B58-C2D9-444D-AA23-36EEF7EA3545}" presName="Name0" presStyleCnt="0">
        <dgm:presLayoutVars>
          <dgm:dir/>
          <dgm:animLvl val="lvl"/>
          <dgm:resizeHandles val="exact"/>
        </dgm:presLayoutVars>
      </dgm:prSet>
      <dgm:spPr/>
    </dgm:pt>
    <dgm:pt modelId="{75088059-6FCE-4C8B-820A-AA466662B216}" type="pres">
      <dgm:prSet presAssocID="{B11269EF-A8D2-4519-B4D8-BDD126FCD16F}" presName="composite" presStyleCnt="0"/>
      <dgm:spPr/>
    </dgm:pt>
    <dgm:pt modelId="{5015D4ED-4B99-4402-A486-F53A568ADE22}" type="pres">
      <dgm:prSet presAssocID="{B11269EF-A8D2-4519-B4D8-BDD126FCD16F}" presName="parTx" presStyleLbl="node1" presStyleIdx="0" presStyleCnt="5">
        <dgm:presLayoutVars>
          <dgm:chMax val="0"/>
          <dgm:chPref val="0"/>
          <dgm:bulletEnabled val="1"/>
        </dgm:presLayoutVars>
      </dgm:prSet>
      <dgm:spPr/>
    </dgm:pt>
    <dgm:pt modelId="{14C6B991-AF88-48C2-86C4-54E735B1DBF8}" type="pres">
      <dgm:prSet presAssocID="{B11269EF-A8D2-4519-B4D8-BDD126FCD16F}" presName="desTx" presStyleLbl="revTx" presStyleIdx="0" presStyleCnt="5">
        <dgm:presLayoutVars>
          <dgm:bulletEnabled val="1"/>
        </dgm:presLayoutVars>
      </dgm:prSet>
      <dgm:spPr/>
    </dgm:pt>
    <dgm:pt modelId="{AB299B46-C9FE-48FE-AF52-C3047CC4242B}" type="pres">
      <dgm:prSet presAssocID="{F15FD325-BB23-4E42-B148-AA64A18C961D}" presName="space" presStyleCnt="0"/>
      <dgm:spPr/>
    </dgm:pt>
    <dgm:pt modelId="{3E29ACB3-9F5A-49AE-B801-65630EC791CA}" type="pres">
      <dgm:prSet presAssocID="{8BFDF21E-5999-446C-B8D8-4E4D7DDE19F4}" presName="composite" presStyleCnt="0"/>
      <dgm:spPr/>
    </dgm:pt>
    <dgm:pt modelId="{AF1DFABA-8234-469D-81C0-DA3F96C94B24}" type="pres">
      <dgm:prSet presAssocID="{8BFDF21E-5999-446C-B8D8-4E4D7DDE19F4}" presName="parTx" presStyleLbl="node1" presStyleIdx="1" presStyleCnt="5">
        <dgm:presLayoutVars>
          <dgm:chMax val="0"/>
          <dgm:chPref val="0"/>
          <dgm:bulletEnabled val="1"/>
        </dgm:presLayoutVars>
      </dgm:prSet>
      <dgm:spPr/>
    </dgm:pt>
    <dgm:pt modelId="{C27754A2-1151-4258-9941-9D61DE159A42}" type="pres">
      <dgm:prSet presAssocID="{8BFDF21E-5999-446C-B8D8-4E4D7DDE19F4}" presName="desTx" presStyleLbl="revTx" presStyleIdx="1" presStyleCnt="5">
        <dgm:presLayoutVars>
          <dgm:bulletEnabled val="1"/>
        </dgm:presLayoutVars>
      </dgm:prSet>
      <dgm:spPr/>
    </dgm:pt>
    <dgm:pt modelId="{79E1C1E2-758C-4329-B1C8-58F0740857BA}" type="pres">
      <dgm:prSet presAssocID="{569DD2DD-62D5-4BF7-B29E-87271C87FD9B}" presName="space" presStyleCnt="0"/>
      <dgm:spPr/>
    </dgm:pt>
    <dgm:pt modelId="{026418C7-448B-496E-AC4E-E09EC96D455B}" type="pres">
      <dgm:prSet presAssocID="{49FD5118-E5E4-4941-A4F0-9286BF162D65}" presName="composite" presStyleCnt="0"/>
      <dgm:spPr/>
    </dgm:pt>
    <dgm:pt modelId="{933419C3-00B3-4440-BFB7-EEC0E48BAB9B}" type="pres">
      <dgm:prSet presAssocID="{49FD5118-E5E4-4941-A4F0-9286BF162D65}" presName="parTx" presStyleLbl="node1" presStyleIdx="2" presStyleCnt="5">
        <dgm:presLayoutVars>
          <dgm:chMax val="0"/>
          <dgm:chPref val="0"/>
          <dgm:bulletEnabled val="1"/>
        </dgm:presLayoutVars>
      </dgm:prSet>
      <dgm:spPr/>
    </dgm:pt>
    <dgm:pt modelId="{981A7C5A-ECB8-4E83-B09C-45E6E33E734B}" type="pres">
      <dgm:prSet presAssocID="{49FD5118-E5E4-4941-A4F0-9286BF162D65}" presName="desTx" presStyleLbl="revTx" presStyleIdx="2" presStyleCnt="5">
        <dgm:presLayoutVars>
          <dgm:bulletEnabled val="1"/>
        </dgm:presLayoutVars>
      </dgm:prSet>
      <dgm:spPr/>
    </dgm:pt>
    <dgm:pt modelId="{A5A7496B-69F4-4EDB-A5F4-99F35CF04327}" type="pres">
      <dgm:prSet presAssocID="{F67E26AB-A865-4836-A7B8-06C6CC8C83BA}" presName="space" presStyleCnt="0"/>
      <dgm:spPr/>
    </dgm:pt>
    <dgm:pt modelId="{5A975271-7838-427B-8455-F6880FE0BEA8}" type="pres">
      <dgm:prSet presAssocID="{AD8E7F0F-2AE9-4130-906F-5273C939F67E}" presName="composite" presStyleCnt="0"/>
      <dgm:spPr/>
    </dgm:pt>
    <dgm:pt modelId="{153CCB94-B9F5-4721-83C8-D673474FA890}" type="pres">
      <dgm:prSet presAssocID="{AD8E7F0F-2AE9-4130-906F-5273C939F67E}" presName="parTx" presStyleLbl="node1" presStyleIdx="3" presStyleCnt="5">
        <dgm:presLayoutVars>
          <dgm:chMax val="0"/>
          <dgm:chPref val="0"/>
          <dgm:bulletEnabled val="1"/>
        </dgm:presLayoutVars>
      </dgm:prSet>
      <dgm:spPr/>
    </dgm:pt>
    <dgm:pt modelId="{0FC4CB45-2EA3-4174-8218-ADDA0F5EFD1B}" type="pres">
      <dgm:prSet presAssocID="{AD8E7F0F-2AE9-4130-906F-5273C939F67E}" presName="desTx" presStyleLbl="revTx" presStyleIdx="3" presStyleCnt="5">
        <dgm:presLayoutVars>
          <dgm:bulletEnabled val="1"/>
        </dgm:presLayoutVars>
      </dgm:prSet>
      <dgm:spPr/>
    </dgm:pt>
    <dgm:pt modelId="{8A2F1DEE-6F34-40F8-8DCF-8CA19DEDAE78}" type="pres">
      <dgm:prSet presAssocID="{B87B90B2-9604-46F3-9409-4A01FD2A34BA}" presName="space" presStyleCnt="0"/>
      <dgm:spPr/>
    </dgm:pt>
    <dgm:pt modelId="{2E89A49B-E7DD-44C9-83AA-043D9BFDACD1}" type="pres">
      <dgm:prSet presAssocID="{CFD088D9-52B8-42CD-A9DF-E73D6DF098B5}" presName="composite" presStyleCnt="0"/>
      <dgm:spPr/>
    </dgm:pt>
    <dgm:pt modelId="{62E022EB-690C-46CE-A555-E012FB743341}" type="pres">
      <dgm:prSet presAssocID="{CFD088D9-52B8-42CD-A9DF-E73D6DF098B5}" presName="parTx" presStyleLbl="node1" presStyleIdx="4" presStyleCnt="5">
        <dgm:presLayoutVars>
          <dgm:chMax val="0"/>
          <dgm:chPref val="0"/>
          <dgm:bulletEnabled val="1"/>
        </dgm:presLayoutVars>
      </dgm:prSet>
      <dgm:spPr/>
    </dgm:pt>
    <dgm:pt modelId="{B610FE13-5AA6-45C5-A7EA-C12BDBFAC7BF}" type="pres">
      <dgm:prSet presAssocID="{CFD088D9-52B8-42CD-A9DF-E73D6DF098B5}" presName="desTx" presStyleLbl="revTx" presStyleIdx="4" presStyleCnt="5">
        <dgm:presLayoutVars>
          <dgm:bulletEnabled val="1"/>
        </dgm:presLayoutVars>
      </dgm:prSet>
      <dgm:spPr/>
    </dgm:pt>
  </dgm:ptLst>
  <dgm:cxnLst>
    <dgm:cxn modelId="{20F5931C-7D43-4CCE-AF3D-739C7F3FAEF2}" type="presOf" srcId="{CFD088D9-52B8-42CD-A9DF-E73D6DF098B5}" destId="{62E022EB-690C-46CE-A555-E012FB743341}" srcOrd="0" destOrd="0" presId="urn:microsoft.com/office/officeart/2005/8/layout/chevron1"/>
    <dgm:cxn modelId="{C218E75C-5976-4623-9A3D-CF9CB9EC81C5}" srcId="{49FD5118-E5E4-4941-A4F0-9286BF162D65}" destId="{B33289BE-E70E-4566-9B76-8849D18D71F9}" srcOrd="0" destOrd="0" parTransId="{8354CAFD-3BBE-4B3E-B407-6031034A16E5}" sibTransId="{B85CA0EE-B072-4953-A569-B35B4E369E01}"/>
    <dgm:cxn modelId="{9B1CC361-E458-4B49-B3B2-DEA6F10829E6}" srcId="{0C833B58-C2D9-444D-AA23-36EEF7EA3545}" destId="{49FD5118-E5E4-4941-A4F0-9286BF162D65}" srcOrd="2" destOrd="0" parTransId="{06FE0F32-45E1-4E5F-B8D3-81232641DCF2}" sibTransId="{F67E26AB-A865-4836-A7B8-06C6CC8C83BA}"/>
    <dgm:cxn modelId="{5E9AC54A-53D8-4923-BD53-E9A29834C4A8}" srcId="{0C833B58-C2D9-444D-AA23-36EEF7EA3545}" destId="{CFD088D9-52B8-42CD-A9DF-E73D6DF098B5}" srcOrd="4" destOrd="0" parTransId="{65AC6736-D4AD-417A-9536-B961536D088A}" sibTransId="{0EE717B3-7CBD-453B-BC49-CF47C2ADBF49}"/>
    <dgm:cxn modelId="{CBB9FD4C-AFB9-47FD-A399-9DD9CA91CF2F}" srcId="{B11269EF-A8D2-4519-B4D8-BDD126FCD16F}" destId="{50346B18-3D9A-4AA9-B2D9-0F492D52B936}" srcOrd="0" destOrd="0" parTransId="{1712F169-115A-4961-BFF9-0BBB57F3DA6F}" sibTransId="{CC003557-9E5A-4524-8C83-BAD58CF86998}"/>
    <dgm:cxn modelId="{44821070-61FB-4AE0-8636-8786359AE090}" srcId="{0C833B58-C2D9-444D-AA23-36EEF7EA3545}" destId="{AD8E7F0F-2AE9-4130-906F-5273C939F67E}" srcOrd="3" destOrd="0" parTransId="{5042BF9D-0CC6-492A-A655-0E5384B76A9E}" sibTransId="{B87B90B2-9604-46F3-9409-4A01FD2A34BA}"/>
    <dgm:cxn modelId="{3985DD50-6B79-4C06-8D3A-811A5F5B3082}" type="presOf" srcId="{B11269EF-A8D2-4519-B4D8-BDD126FCD16F}" destId="{5015D4ED-4B99-4402-A486-F53A568ADE22}" srcOrd="0" destOrd="0" presId="urn:microsoft.com/office/officeart/2005/8/layout/chevron1"/>
    <dgm:cxn modelId="{3F42F950-BBEE-4147-B127-59C3698718C2}" type="presOf" srcId="{AD8E7F0F-2AE9-4130-906F-5273C939F67E}" destId="{153CCB94-B9F5-4721-83C8-D673474FA890}" srcOrd="0" destOrd="0" presId="urn:microsoft.com/office/officeart/2005/8/layout/chevron1"/>
    <dgm:cxn modelId="{6FDEE651-8139-4422-B597-3F1B60CFF489}" type="presOf" srcId="{50346B18-3D9A-4AA9-B2D9-0F492D52B936}" destId="{14C6B991-AF88-48C2-86C4-54E735B1DBF8}" srcOrd="0" destOrd="0" presId="urn:microsoft.com/office/officeart/2005/8/layout/chevron1"/>
    <dgm:cxn modelId="{CF8F4278-3DD8-4BD0-A870-5E8DD8F3BD9B}" type="presOf" srcId="{1E0ABBC9-A3E1-47F8-8259-BEF48F908B4D}" destId="{B610FE13-5AA6-45C5-A7EA-C12BDBFAC7BF}" srcOrd="0" destOrd="0" presId="urn:microsoft.com/office/officeart/2005/8/layout/chevron1"/>
    <dgm:cxn modelId="{B61B9759-3387-4C19-A017-3115F87E2B47}" srcId="{CFD088D9-52B8-42CD-A9DF-E73D6DF098B5}" destId="{1E0ABBC9-A3E1-47F8-8259-BEF48F908B4D}" srcOrd="0" destOrd="0" parTransId="{386C6381-E2EE-4AAE-A55D-9CD8DCA2D992}" sibTransId="{746225F6-53A5-4C53-A680-4818E80442AB}"/>
    <dgm:cxn modelId="{68353D7A-54AE-4E61-87A4-84DDCC9673CF}" srcId="{8BFDF21E-5999-446C-B8D8-4E4D7DDE19F4}" destId="{50FFB143-1312-4BBD-88AE-B880E15F8E5B}" srcOrd="0" destOrd="0" parTransId="{AB2393E3-8D47-4FF7-B037-A64681D92CC6}" sibTransId="{1CD1EAC5-CFB6-484F-9DCC-C62E5B1BF45A}"/>
    <dgm:cxn modelId="{64404F81-3F08-46DD-BE73-195748B23DF5}" type="presOf" srcId="{49FD5118-E5E4-4941-A4F0-9286BF162D65}" destId="{933419C3-00B3-4440-BFB7-EEC0E48BAB9B}" srcOrd="0" destOrd="0" presId="urn:microsoft.com/office/officeart/2005/8/layout/chevron1"/>
    <dgm:cxn modelId="{B31B1382-7D62-4324-89D3-F62B1BA753D2}" type="presOf" srcId="{0C833B58-C2D9-444D-AA23-36EEF7EA3545}" destId="{651C16C2-EF77-4C3C-AF26-03730755CFE0}" srcOrd="0" destOrd="0" presId="urn:microsoft.com/office/officeart/2005/8/layout/chevron1"/>
    <dgm:cxn modelId="{CC9F9D89-C1DB-4169-8361-DD8C5F6792CB}" type="presOf" srcId="{87B31601-F6AA-4DE4-9465-25FFEFA76383}" destId="{0FC4CB45-2EA3-4174-8218-ADDA0F5EFD1B}" srcOrd="0" destOrd="1" presId="urn:microsoft.com/office/officeart/2005/8/layout/chevron1"/>
    <dgm:cxn modelId="{208F6F8B-9602-4F61-8458-EF8E89C0D730}" srcId="{AD8E7F0F-2AE9-4130-906F-5273C939F67E}" destId="{9BEC6CD9-C5F0-40CD-9D4F-29A95A070A3C}" srcOrd="0" destOrd="0" parTransId="{566BD0E3-3A69-4738-A623-09A1425B8EAA}" sibTransId="{27A66CE6-1FBD-433A-BF19-E6D16F6B1CCD}"/>
    <dgm:cxn modelId="{33B79C98-BB32-4104-90AD-D62FF0C5BC10}" type="presOf" srcId="{50FFB143-1312-4BBD-88AE-B880E15F8E5B}" destId="{C27754A2-1151-4258-9941-9D61DE159A42}" srcOrd="0" destOrd="0" presId="urn:microsoft.com/office/officeart/2005/8/layout/chevron1"/>
    <dgm:cxn modelId="{C8E13DA4-A74B-40D8-A28E-F5F415236D3B}" srcId="{AD8E7F0F-2AE9-4130-906F-5273C939F67E}" destId="{87B31601-F6AA-4DE4-9465-25FFEFA76383}" srcOrd="1" destOrd="0" parTransId="{89E7689F-9873-4F3D-A867-588D2DB00F61}" sibTransId="{1002FB83-C8C6-42FE-AC5B-E9B25142954E}"/>
    <dgm:cxn modelId="{93B3B6B5-08CA-439E-A0BF-22D7DFF1E2A7}" type="presOf" srcId="{B33289BE-E70E-4566-9B76-8849D18D71F9}" destId="{981A7C5A-ECB8-4E83-B09C-45E6E33E734B}" srcOrd="0" destOrd="0" presId="urn:microsoft.com/office/officeart/2005/8/layout/chevron1"/>
    <dgm:cxn modelId="{AFE53AC2-EA40-4D87-B90C-96932CF3FE7D}" type="presOf" srcId="{9BEC6CD9-C5F0-40CD-9D4F-29A95A070A3C}" destId="{0FC4CB45-2EA3-4174-8218-ADDA0F5EFD1B}" srcOrd="0" destOrd="0" presId="urn:microsoft.com/office/officeart/2005/8/layout/chevron1"/>
    <dgm:cxn modelId="{806FD1D2-9D50-4232-98F1-967E1B6F0E90}" srcId="{0C833B58-C2D9-444D-AA23-36EEF7EA3545}" destId="{8BFDF21E-5999-446C-B8D8-4E4D7DDE19F4}" srcOrd="1" destOrd="0" parTransId="{074EF5A3-FFBA-4724-BC81-2F2A59DE18E3}" sibTransId="{569DD2DD-62D5-4BF7-B29E-87271C87FD9B}"/>
    <dgm:cxn modelId="{283404DD-6AF4-4DE9-B9E1-2903056E391E}" type="presOf" srcId="{8BFDF21E-5999-446C-B8D8-4E4D7DDE19F4}" destId="{AF1DFABA-8234-469D-81C0-DA3F96C94B24}" srcOrd="0" destOrd="0" presId="urn:microsoft.com/office/officeart/2005/8/layout/chevron1"/>
    <dgm:cxn modelId="{444BB6E2-D42F-444E-ABC3-57D1DB8D2923}" srcId="{0C833B58-C2D9-444D-AA23-36EEF7EA3545}" destId="{B11269EF-A8D2-4519-B4D8-BDD126FCD16F}" srcOrd="0" destOrd="0" parTransId="{BAA6EFCD-6D86-46DB-97CA-40D06AF9AC87}" sibTransId="{F15FD325-BB23-4E42-B148-AA64A18C961D}"/>
    <dgm:cxn modelId="{B7A45D04-A5C4-492F-B39C-DB2D20404D81}" type="presParOf" srcId="{651C16C2-EF77-4C3C-AF26-03730755CFE0}" destId="{75088059-6FCE-4C8B-820A-AA466662B216}" srcOrd="0" destOrd="0" presId="urn:microsoft.com/office/officeart/2005/8/layout/chevron1"/>
    <dgm:cxn modelId="{952B60B5-42A4-466B-B98F-AF30C1F26050}" type="presParOf" srcId="{75088059-6FCE-4C8B-820A-AA466662B216}" destId="{5015D4ED-4B99-4402-A486-F53A568ADE22}" srcOrd="0" destOrd="0" presId="urn:microsoft.com/office/officeart/2005/8/layout/chevron1"/>
    <dgm:cxn modelId="{1C57C68C-AE15-4F5B-AC3B-F94674755C37}" type="presParOf" srcId="{75088059-6FCE-4C8B-820A-AA466662B216}" destId="{14C6B991-AF88-48C2-86C4-54E735B1DBF8}" srcOrd="1" destOrd="0" presId="urn:microsoft.com/office/officeart/2005/8/layout/chevron1"/>
    <dgm:cxn modelId="{7FFB3BC7-23DE-480C-821B-66073A414F5C}" type="presParOf" srcId="{651C16C2-EF77-4C3C-AF26-03730755CFE0}" destId="{AB299B46-C9FE-48FE-AF52-C3047CC4242B}" srcOrd="1" destOrd="0" presId="urn:microsoft.com/office/officeart/2005/8/layout/chevron1"/>
    <dgm:cxn modelId="{1D5E7ECE-FD4A-46AB-8CB0-E95B29906F12}" type="presParOf" srcId="{651C16C2-EF77-4C3C-AF26-03730755CFE0}" destId="{3E29ACB3-9F5A-49AE-B801-65630EC791CA}" srcOrd="2" destOrd="0" presId="urn:microsoft.com/office/officeart/2005/8/layout/chevron1"/>
    <dgm:cxn modelId="{53A9F094-BC57-4355-83F4-1D5108362DEA}" type="presParOf" srcId="{3E29ACB3-9F5A-49AE-B801-65630EC791CA}" destId="{AF1DFABA-8234-469D-81C0-DA3F96C94B24}" srcOrd="0" destOrd="0" presId="urn:microsoft.com/office/officeart/2005/8/layout/chevron1"/>
    <dgm:cxn modelId="{C9B185E2-4824-4692-81F6-927413899083}" type="presParOf" srcId="{3E29ACB3-9F5A-49AE-B801-65630EC791CA}" destId="{C27754A2-1151-4258-9941-9D61DE159A42}" srcOrd="1" destOrd="0" presId="urn:microsoft.com/office/officeart/2005/8/layout/chevron1"/>
    <dgm:cxn modelId="{F2C4B94F-C0FD-4FC9-87E6-B634168128ED}" type="presParOf" srcId="{651C16C2-EF77-4C3C-AF26-03730755CFE0}" destId="{79E1C1E2-758C-4329-B1C8-58F0740857BA}" srcOrd="3" destOrd="0" presId="urn:microsoft.com/office/officeart/2005/8/layout/chevron1"/>
    <dgm:cxn modelId="{56262C98-BF0C-4B90-A832-607D2A58699F}" type="presParOf" srcId="{651C16C2-EF77-4C3C-AF26-03730755CFE0}" destId="{026418C7-448B-496E-AC4E-E09EC96D455B}" srcOrd="4" destOrd="0" presId="urn:microsoft.com/office/officeart/2005/8/layout/chevron1"/>
    <dgm:cxn modelId="{2979B567-FADD-4F82-B9BC-5428D73F063F}" type="presParOf" srcId="{026418C7-448B-496E-AC4E-E09EC96D455B}" destId="{933419C3-00B3-4440-BFB7-EEC0E48BAB9B}" srcOrd="0" destOrd="0" presId="urn:microsoft.com/office/officeart/2005/8/layout/chevron1"/>
    <dgm:cxn modelId="{44808DF5-3F47-4C69-AC85-54A88486877C}" type="presParOf" srcId="{026418C7-448B-496E-AC4E-E09EC96D455B}" destId="{981A7C5A-ECB8-4E83-B09C-45E6E33E734B}" srcOrd="1" destOrd="0" presId="urn:microsoft.com/office/officeart/2005/8/layout/chevron1"/>
    <dgm:cxn modelId="{11A48449-28B8-4D25-A6CB-F0E87E8AB3FB}" type="presParOf" srcId="{651C16C2-EF77-4C3C-AF26-03730755CFE0}" destId="{A5A7496B-69F4-4EDB-A5F4-99F35CF04327}" srcOrd="5" destOrd="0" presId="urn:microsoft.com/office/officeart/2005/8/layout/chevron1"/>
    <dgm:cxn modelId="{7FE7260C-C35F-46AB-9943-8F07BCD18386}" type="presParOf" srcId="{651C16C2-EF77-4C3C-AF26-03730755CFE0}" destId="{5A975271-7838-427B-8455-F6880FE0BEA8}" srcOrd="6" destOrd="0" presId="urn:microsoft.com/office/officeart/2005/8/layout/chevron1"/>
    <dgm:cxn modelId="{67BCFB96-5509-436A-ADD4-EB340B9B5FC9}" type="presParOf" srcId="{5A975271-7838-427B-8455-F6880FE0BEA8}" destId="{153CCB94-B9F5-4721-83C8-D673474FA890}" srcOrd="0" destOrd="0" presId="urn:microsoft.com/office/officeart/2005/8/layout/chevron1"/>
    <dgm:cxn modelId="{FB586264-C1AA-4C17-88E2-E4B14BF171F8}" type="presParOf" srcId="{5A975271-7838-427B-8455-F6880FE0BEA8}" destId="{0FC4CB45-2EA3-4174-8218-ADDA0F5EFD1B}" srcOrd="1" destOrd="0" presId="urn:microsoft.com/office/officeart/2005/8/layout/chevron1"/>
    <dgm:cxn modelId="{C44D9963-5764-407B-84F4-CFE2AA57CE25}" type="presParOf" srcId="{651C16C2-EF77-4C3C-AF26-03730755CFE0}" destId="{8A2F1DEE-6F34-40F8-8DCF-8CA19DEDAE78}" srcOrd="7" destOrd="0" presId="urn:microsoft.com/office/officeart/2005/8/layout/chevron1"/>
    <dgm:cxn modelId="{D7D07F0A-7E60-422C-96D7-42EF0ED6F42C}" type="presParOf" srcId="{651C16C2-EF77-4C3C-AF26-03730755CFE0}" destId="{2E89A49B-E7DD-44C9-83AA-043D9BFDACD1}" srcOrd="8" destOrd="0" presId="urn:microsoft.com/office/officeart/2005/8/layout/chevron1"/>
    <dgm:cxn modelId="{27D52FFC-BA66-4EAA-BE19-741F14DD10C4}" type="presParOf" srcId="{2E89A49B-E7DD-44C9-83AA-043D9BFDACD1}" destId="{62E022EB-690C-46CE-A555-E012FB743341}" srcOrd="0" destOrd="0" presId="urn:microsoft.com/office/officeart/2005/8/layout/chevron1"/>
    <dgm:cxn modelId="{69068939-1764-45FA-9CDB-7737896CD8F5}" type="presParOf" srcId="{2E89A49B-E7DD-44C9-83AA-043D9BFDACD1}" destId="{B610FE13-5AA6-45C5-A7EA-C12BDBFAC7BF}"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833B58-C2D9-444D-AA23-36EEF7EA3545}" type="doc">
      <dgm:prSet loTypeId="urn:microsoft.com/office/officeart/2005/8/layout/chevron1" loCatId="process" qsTypeId="urn:microsoft.com/office/officeart/2005/8/quickstyle/simple1#2" qsCatId="simple" csTypeId="urn:microsoft.com/office/officeart/2005/8/colors/colorful5" csCatId="colorful" phldr="1"/>
      <dgm:spPr/>
    </dgm:pt>
    <dgm:pt modelId="{8BFDF21E-5999-446C-B8D8-4E4D7DDE19F4}">
      <dgm:prSet phldrT="[Text]"/>
      <dgm:spPr/>
      <dgm:t>
        <a:bodyPr/>
        <a:lstStyle/>
        <a:p>
          <a:r>
            <a:rPr lang="en-GB" b="1" dirty="0" err="1"/>
            <a:t>Activités</a:t>
          </a:r>
          <a:endParaRPr lang="en-GB" b="1" dirty="0"/>
        </a:p>
      </dgm:t>
    </dgm:pt>
    <dgm:pt modelId="{074EF5A3-FFBA-4724-BC81-2F2A59DE18E3}" type="parTrans" cxnId="{806FD1D2-9D50-4232-98F1-967E1B6F0E90}">
      <dgm:prSet/>
      <dgm:spPr/>
      <dgm:t>
        <a:bodyPr/>
        <a:lstStyle/>
        <a:p>
          <a:endParaRPr lang="en-GB"/>
        </a:p>
      </dgm:t>
    </dgm:pt>
    <dgm:pt modelId="{569DD2DD-62D5-4BF7-B29E-87271C87FD9B}" type="sibTrans" cxnId="{806FD1D2-9D50-4232-98F1-967E1B6F0E90}">
      <dgm:prSet/>
      <dgm:spPr/>
      <dgm:t>
        <a:bodyPr/>
        <a:lstStyle/>
        <a:p>
          <a:endParaRPr lang="en-GB"/>
        </a:p>
      </dgm:t>
    </dgm:pt>
    <dgm:pt modelId="{49FD5118-E5E4-4941-A4F0-9286BF162D65}">
      <dgm:prSet phldrT="[Text]"/>
      <dgm:spPr/>
      <dgm:t>
        <a:bodyPr/>
        <a:lstStyle/>
        <a:p>
          <a:r>
            <a:rPr lang="en-GB" b="1" dirty="0" err="1">
              <a:solidFill>
                <a:srgbClr val="FF0000"/>
              </a:solidFill>
            </a:rPr>
            <a:t>Résultats</a:t>
          </a:r>
          <a:endParaRPr lang="en-GB" b="1" dirty="0">
            <a:solidFill>
              <a:srgbClr val="FF0000"/>
            </a:solidFill>
          </a:endParaRPr>
        </a:p>
      </dgm:t>
    </dgm:pt>
    <dgm:pt modelId="{06FE0F32-45E1-4E5F-B8D3-81232641DCF2}" type="parTrans" cxnId="{9B1CC361-E458-4B49-B3B2-DEA6F10829E6}">
      <dgm:prSet/>
      <dgm:spPr/>
      <dgm:t>
        <a:bodyPr/>
        <a:lstStyle/>
        <a:p>
          <a:endParaRPr lang="en-GB"/>
        </a:p>
      </dgm:t>
    </dgm:pt>
    <dgm:pt modelId="{F67E26AB-A865-4836-A7B8-06C6CC8C83BA}" type="sibTrans" cxnId="{9B1CC361-E458-4B49-B3B2-DEA6F10829E6}">
      <dgm:prSet/>
      <dgm:spPr/>
      <dgm:t>
        <a:bodyPr/>
        <a:lstStyle/>
        <a:p>
          <a:endParaRPr lang="en-GB"/>
        </a:p>
      </dgm:t>
    </dgm:pt>
    <dgm:pt modelId="{AD8E7F0F-2AE9-4130-906F-5273C939F67E}">
      <dgm:prSet phldrT="[Text]"/>
      <dgm:spPr/>
      <dgm:t>
        <a:bodyPr/>
        <a:lstStyle/>
        <a:p>
          <a:r>
            <a:rPr lang="en-GB" b="1" dirty="0" err="1">
              <a:solidFill>
                <a:schemeClr val="tx1"/>
              </a:solidFill>
            </a:rPr>
            <a:t>Objectifs</a:t>
          </a:r>
          <a:r>
            <a:rPr lang="en-GB" b="1" dirty="0">
              <a:solidFill>
                <a:schemeClr val="tx1"/>
              </a:solidFill>
            </a:rPr>
            <a:t> </a:t>
          </a:r>
          <a:r>
            <a:rPr lang="en-GB" b="1" dirty="0" err="1">
              <a:solidFill>
                <a:schemeClr val="tx1"/>
              </a:solidFill>
            </a:rPr>
            <a:t>spécifiques</a:t>
          </a:r>
          <a:endParaRPr lang="en-GB" b="1" dirty="0">
            <a:solidFill>
              <a:schemeClr val="tx1"/>
            </a:solidFill>
          </a:endParaRPr>
        </a:p>
      </dgm:t>
    </dgm:pt>
    <dgm:pt modelId="{5042BF9D-0CC6-492A-A655-0E5384B76A9E}" type="parTrans" cxnId="{44821070-61FB-4AE0-8636-8786359AE090}">
      <dgm:prSet/>
      <dgm:spPr/>
      <dgm:t>
        <a:bodyPr/>
        <a:lstStyle/>
        <a:p>
          <a:endParaRPr lang="en-GB"/>
        </a:p>
      </dgm:t>
    </dgm:pt>
    <dgm:pt modelId="{B87B90B2-9604-46F3-9409-4A01FD2A34BA}" type="sibTrans" cxnId="{44821070-61FB-4AE0-8636-8786359AE090}">
      <dgm:prSet/>
      <dgm:spPr/>
      <dgm:t>
        <a:bodyPr/>
        <a:lstStyle/>
        <a:p>
          <a:endParaRPr lang="en-GB"/>
        </a:p>
      </dgm:t>
    </dgm:pt>
    <dgm:pt modelId="{CFD088D9-52B8-42CD-A9DF-E73D6DF098B5}">
      <dgm:prSet phldrT="[Text]"/>
      <dgm:spPr/>
      <dgm:t>
        <a:bodyPr/>
        <a:lstStyle/>
        <a:p>
          <a:r>
            <a:rPr lang="en-GB" b="1" dirty="0">
              <a:solidFill>
                <a:schemeClr val="tx1"/>
              </a:solidFill>
            </a:rPr>
            <a:t>Impact</a:t>
          </a:r>
        </a:p>
        <a:p>
          <a:r>
            <a:rPr lang="en-GB" b="1" dirty="0" err="1">
              <a:solidFill>
                <a:schemeClr val="tx1"/>
              </a:solidFill>
            </a:rPr>
            <a:t>Objectif</a:t>
          </a:r>
          <a:r>
            <a:rPr lang="en-GB" b="1" dirty="0">
              <a:solidFill>
                <a:schemeClr val="tx1"/>
              </a:solidFill>
            </a:rPr>
            <a:t> </a:t>
          </a:r>
          <a:r>
            <a:rPr lang="en-GB" b="1" dirty="0" err="1">
              <a:solidFill>
                <a:schemeClr val="tx1"/>
              </a:solidFill>
            </a:rPr>
            <a:t>général</a:t>
          </a:r>
          <a:endParaRPr lang="en-GB" b="1" dirty="0">
            <a:solidFill>
              <a:schemeClr val="tx1"/>
            </a:solidFill>
          </a:endParaRPr>
        </a:p>
      </dgm:t>
    </dgm:pt>
    <dgm:pt modelId="{65AC6736-D4AD-417A-9536-B961536D088A}" type="parTrans" cxnId="{5E9AC54A-53D8-4923-BD53-E9A29834C4A8}">
      <dgm:prSet/>
      <dgm:spPr/>
      <dgm:t>
        <a:bodyPr/>
        <a:lstStyle/>
        <a:p>
          <a:endParaRPr lang="en-GB"/>
        </a:p>
      </dgm:t>
    </dgm:pt>
    <dgm:pt modelId="{0EE717B3-7CBD-453B-BC49-CF47C2ADBF49}" type="sibTrans" cxnId="{5E9AC54A-53D8-4923-BD53-E9A29834C4A8}">
      <dgm:prSet/>
      <dgm:spPr/>
      <dgm:t>
        <a:bodyPr/>
        <a:lstStyle/>
        <a:p>
          <a:endParaRPr lang="en-GB"/>
        </a:p>
      </dgm:t>
    </dgm:pt>
    <dgm:pt modelId="{50346B18-3D9A-4AA9-B2D9-0F492D52B936}">
      <dgm:prSet phldrT="[Text]" custT="1"/>
      <dgm:spPr/>
      <dgm:t>
        <a:bodyPr/>
        <a:lstStyle/>
        <a:p>
          <a:r>
            <a:rPr lang="fr-BE" sz="1600" b="1" dirty="0"/>
            <a:t>Apport financier &amp;</a:t>
          </a:r>
          <a:endParaRPr lang="en-GB" sz="1600" b="1" dirty="0"/>
        </a:p>
      </dgm:t>
    </dgm:pt>
    <dgm:pt modelId="{1712F169-115A-4961-BFF9-0BBB57F3DA6F}" type="parTrans" cxnId="{CBB9FD4C-AFB9-47FD-A399-9DD9CA91CF2F}">
      <dgm:prSet/>
      <dgm:spPr/>
      <dgm:t>
        <a:bodyPr/>
        <a:lstStyle/>
        <a:p>
          <a:endParaRPr lang="en-GB"/>
        </a:p>
      </dgm:t>
    </dgm:pt>
    <dgm:pt modelId="{CC003557-9E5A-4524-8C83-BAD58CF86998}" type="sibTrans" cxnId="{CBB9FD4C-AFB9-47FD-A399-9DD9CA91CF2F}">
      <dgm:prSet/>
      <dgm:spPr/>
      <dgm:t>
        <a:bodyPr/>
        <a:lstStyle/>
        <a:p>
          <a:endParaRPr lang="en-GB"/>
        </a:p>
      </dgm:t>
    </dgm:pt>
    <dgm:pt modelId="{50FFB143-1312-4BBD-88AE-B880E15F8E5B}">
      <dgm:prSet phldrT="[Text]" custT="1"/>
      <dgm:spPr/>
      <dgm:t>
        <a:bodyPr/>
        <a:lstStyle/>
        <a:p>
          <a:r>
            <a:rPr lang="fr-BE" sz="1600" b="1" dirty="0"/>
            <a:t>Achat de manuels</a:t>
          </a:r>
          <a:endParaRPr lang="en-GB" sz="1600" b="1" dirty="0"/>
        </a:p>
      </dgm:t>
    </dgm:pt>
    <dgm:pt modelId="{AB2393E3-8D47-4FF7-B037-A64681D92CC6}" type="parTrans" cxnId="{68353D7A-54AE-4E61-87A4-84DDCC9673CF}">
      <dgm:prSet/>
      <dgm:spPr/>
      <dgm:t>
        <a:bodyPr/>
        <a:lstStyle/>
        <a:p>
          <a:endParaRPr lang="en-GB"/>
        </a:p>
      </dgm:t>
    </dgm:pt>
    <dgm:pt modelId="{1CD1EAC5-CFB6-484F-9DCC-C62E5B1BF45A}" type="sibTrans" cxnId="{68353D7A-54AE-4E61-87A4-84DDCC9673CF}">
      <dgm:prSet/>
      <dgm:spPr/>
      <dgm:t>
        <a:bodyPr/>
        <a:lstStyle/>
        <a:p>
          <a:endParaRPr lang="en-GB"/>
        </a:p>
      </dgm:t>
    </dgm:pt>
    <dgm:pt modelId="{B33289BE-E70E-4566-9B76-8849D18D71F9}">
      <dgm:prSet phldrT="[Text]" custT="1"/>
      <dgm:spPr/>
      <dgm:t>
        <a:bodyPr/>
        <a:lstStyle/>
        <a:p>
          <a:r>
            <a:rPr lang="fr-BE" altLang="en-US" sz="1600" b="1" dirty="0">
              <a:solidFill>
                <a:srgbClr val="000000"/>
              </a:solidFill>
            </a:rPr>
            <a:t>Manuels délivrés</a:t>
          </a:r>
          <a:endParaRPr lang="en-GB" sz="1600" b="1" dirty="0"/>
        </a:p>
      </dgm:t>
    </dgm:pt>
    <dgm:pt modelId="{8354CAFD-3BBE-4B3E-B407-6031034A16E5}" type="parTrans" cxnId="{C218E75C-5976-4623-9A3D-CF9CB9EC81C5}">
      <dgm:prSet/>
      <dgm:spPr/>
      <dgm:t>
        <a:bodyPr/>
        <a:lstStyle/>
        <a:p>
          <a:endParaRPr lang="en-GB"/>
        </a:p>
      </dgm:t>
    </dgm:pt>
    <dgm:pt modelId="{B85CA0EE-B072-4953-A569-B35B4E369E01}" type="sibTrans" cxnId="{C218E75C-5976-4623-9A3D-CF9CB9EC81C5}">
      <dgm:prSet/>
      <dgm:spPr/>
      <dgm:t>
        <a:bodyPr/>
        <a:lstStyle/>
        <a:p>
          <a:endParaRPr lang="en-GB"/>
        </a:p>
      </dgm:t>
    </dgm:pt>
    <dgm:pt modelId="{9BEC6CD9-C5F0-40CD-9D4F-29A95A070A3C}">
      <dgm:prSet phldrT="[Text]" custT="1"/>
      <dgm:spPr/>
      <dgm:t>
        <a:bodyPr/>
        <a:lstStyle/>
        <a:p>
          <a:r>
            <a:rPr lang="fr-BE" altLang="en-US" sz="1600" b="1" dirty="0">
              <a:solidFill>
                <a:srgbClr val="000000"/>
              </a:solidFill>
            </a:rPr>
            <a:t>Augmentation de l'achèvement et de la qualité des études</a:t>
          </a:r>
          <a:endParaRPr lang="en-GB" sz="1600" b="1" dirty="0"/>
        </a:p>
      </dgm:t>
    </dgm:pt>
    <dgm:pt modelId="{566BD0E3-3A69-4738-A623-09A1425B8EAA}" type="parTrans" cxnId="{208F6F8B-9602-4F61-8458-EF8E89C0D730}">
      <dgm:prSet/>
      <dgm:spPr/>
      <dgm:t>
        <a:bodyPr/>
        <a:lstStyle/>
        <a:p>
          <a:endParaRPr lang="en-GB"/>
        </a:p>
      </dgm:t>
    </dgm:pt>
    <dgm:pt modelId="{27A66CE6-1FBD-433A-BF19-E6D16F6B1CCD}" type="sibTrans" cxnId="{208F6F8B-9602-4F61-8458-EF8E89C0D730}">
      <dgm:prSet/>
      <dgm:spPr/>
      <dgm:t>
        <a:bodyPr/>
        <a:lstStyle/>
        <a:p>
          <a:endParaRPr lang="en-GB"/>
        </a:p>
      </dgm:t>
    </dgm:pt>
    <dgm:pt modelId="{1E0ABBC9-A3E1-47F8-8259-BEF48F908B4D}">
      <dgm:prSet phldrT="[Text]" custT="1"/>
      <dgm:spPr/>
      <dgm:t>
        <a:bodyPr/>
        <a:lstStyle/>
        <a:p>
          <a:r>
            <a:rPr lang="fr-BE" altLang="en-US" sz="1600" b="1" dirty="0">
              <a:solidFill>
                <a:srgbClr val="000000"/>
              </a:solidFill>
            </a:rPr>
            <a:t>Augmentation de l‘emploi des jeunes diplômes</a:t>
          </a:r>
          <a:endParaRPr lang="fr-BE" sz="1600" b="1" noProof="0" dirty="0"/>
        </a:p>
      </dgm:t>
    </dgm:pt>
    <dgm:pt modelId="{386C6381-E2EE-4AAE-A55D-9CD8DCA2D992}" type="parTrans" cxnId="{B61B9759-3387-4C19-A017-3115F87E2B47}">
      <dgm:prSet/>
      <dgm:spPr/>
      <dgm:t>
        <a:bodyPr/>
        <a:lstStyle/>
        <a:p>
          <a:endParaRPr lang="en-GB"/>
        </a:p>
      </dgm:t>
    </dgm:pt>
    <dgm:pt modelId="{746225F6-53A5-4C53-A680-4818E80442AB}" type="sibTrans" cxnId="{B61B9759-3387-4C19-A017-3115F87E2B47}">
      <dgm:prSet/>
      <dgm:spPr/>
      <dgm:t>
        <a:bodyPr/>
        <a:lstStyle/>
        <a:p>
          <a:endParaRPr lang="en-GB"/>
        </a:p>
      </dgm:t>
    </dgm:pt>
    <dgm:pt modelId="{B11269EF-A8D2-4519-B4D8-BDD126FCD16F}">
      <dgm:prSet phldrT="[Text]"/>
      <dgm:spPr/>
      <dgm:t>
        <a:bodyPr/>
        <a:lstStyle/>
        <a:p>
          <a:r>
            <a:rPr lang="en-GB" b="1" dirty="0" err="1">
              <a:solidFill>
                <a:srgbClr val="FF0000"/>
              </a:solidFill>
            </a:rPr>
            <a:t>Moyens</a:t>
          </a:r>
          <a:endParaRPr lang="en-GB" b="1" dirty="0">
            <a:solidFill>
              <a:srgbClr val="FF0000"/>
            </a:solidFill>
          </a:endParaRPr>
        </a:p>
      </dgm:t>
    </dgm:pt>
    <dgm:pt modelId="{F15FD325-BB23-4E42-B148-AA64A18C961D}" type="sibTrans" cxnId="{444BB6E2-D42F-444E-ABC3-57D1DB8D2923}">
      <dgm:prSet/>
      <dgm:spPr/>
      <dgm:t>
        <a:bodyPr/>
        <a:lstStyle/>
        <a:p>
          <a:endParaRPr lang="en-GB"/>
        </a:p>
      </dgm:t>
    </dgm:pt>
    <dgm:pt modelId="{BAA6EFCD-6D86-46DB-97CA-40D06AF9AC87}" type="parTrans" cxnId="{444BB6E2-D42F-444E-ABC3-57D1DB8D2923}">
      <dgm:prSet/>
      <dgm:spPr/>
      <dgm:t>
        <a:bodyPr/>
        <a:lstStyle/>
        <a:p>
          <a:endParaRPr lang="en-GB"/>
        </a:p>
      </dgm:t>
    </dgm:pt>
    <dgm:pt modelId="{3CC80676-2196-4D8B-A4C2-A79283E582B6}">
      <dgm:prSet phldrT="[Text]" custT="1"/>
      <dgm:spPr/>
      <dgm:t>
        <a:bodyPr/>
        <a:lstStyle/>
        <a:p>
          <a:r>
            <a:rPr lang="en-GB" sz="1600" b="1" dirty="0"/>
            <a:t>Mobilisation RH (experts, cadres </a:t>
          </a:r>
          <a:r>
            <a:rPr lang="en-GB" sz="1600" b="1" dirty="0" err="1"/>
            <a:t>nationaux</a:t>
          </a:r>
          <a:r>
            <a:rPr lang="en-GB" sz="1600" b="1" dirty="0"/>
            <a:t>)</a:t>
          </a:r>
        </a:p>
      </dgm:t>
    </dgm:pt>
    <dgm:pt modelId="{5BB5B7CF-2EB4-4457-BCAF-491BC01B998B}" type="parTrans" cxnId="{EF523AC5-B90D-4C24-B0FF-3934FF4BA3FF}">
      <dgm:prSet/>
      <dgm:spPr/>
      <dgm:t>
        <a:bodyPr/>
        <a:lstStyle/>
        <a:p>
          <a:endParaRPr lang="fr-BE"/>
        </a:p>
      </dgm:t>
    </dgm:pt>
    <dgm:pt modelId="{AD252ED5-A8BD-4DAD-AC56-B148A1D2EC82}" type="sibTrans" cxnId="{EF523AC5-B90D-4C24-B0FF-3934FF4BA3FF}">
      <dgm:prSet/>
      <dgm:spPr/>
      <dgm:t>
        <a:bodyPr/>
        <a:lstStyle/>
        <a:p>
          <a:endParaRPr lang="fr-BE"/>
        </a:p>
      </dgm:t>
    </dgm:pt>
    <dgm:pt modelId="{2394DE87-FAAC-4384-99DC-5148880992B0}">
      <dgm:prSet custT="1"/>
      <dgm:spPr/>
      <dgm:t>
        <a:bodyPr/>
        <a:lstStyle/>
        <a:p>
          <a:r>
            <a:rPr lang="fr-BE" sz="1600" b="1" dirty="0"/>
            <a:t>Organisation de formations</a:t>
          </a:r>
        </a:p>
      </dgm:t>
    </dgm:pt>
    <dgm:pt modelId="{D94DAC0D-0E54-44DF-894E-6CED4126D336}" type="parTrans" cxnId="{3B47FE34-752D-4A3A-93D2-B432A8F076C4}">
      <dgm:prSet/>
      <dgm:spPr/>
      <dgm:t>
        <a:bodyPr/>
        <a:lstStyle/>
        <a:p>
          <a:endParaRPr lang="fr-BE"/>
        </a:p>
      </dgm:t>
    </dgm:pt>
    <dgm:pt modelId="{328E3CC3-6E52-42B2-ABBC-5F3CB8BA586F}" type="sibTrans" cxnId="{3B47FE34-752D-4A3A-93D2-B432A8F076C4}">
      <dgm:prSet/>
      <dgm:spPr/>
      <dgm:t>
        <a:bodyPr/>
        <a:lstStyle/>
        <a:p>
          <a:endParaRPr lang="fr-BE"/>
        </a:p>
      </dgm:t>
    </dgm:pt>
    <dgm:pt modelId="{18D08773-10DC-4B01-84C2-69CB9FD075CC}">
      <dgm:prSet custT="1"/>
      <dgm:spPr/>
      <dgm:t>
        <a:bodyPr/>
        <a:lstStyle/>
        <a:p>
          <a:r>
            <a:rPr lang="fr-BE" altLang="en-US" sz="1600" b="1" dirty="0">
              <a:solidFill>
                <a:srgbClr val="000000"/>
              </a:solidFill>
            </a:rPr>
            <a:t>Enseignants formés</a:t>
          </a:r>
        </a:p>
      </dgm:t>
    </dgm:pt>
    <dgm:pt modelId="{251F14A2-BF47-4303-90D3-EAAC0D282C39}" type="parTrans" cxnId="{6B7E0AB6-E0E8-4E66-907A-2B4D8204B9DA}">
      <dgm:prSet/>
      <dgm:spPr/>
      <dgm:t>
        <a:bodyPr/>
        <a:lstStyle/>
        <a:p>
          <a:endParaRPr lang="fr-BE"/>
        </a:p>
      </dgm:t>
    </dgm:pt>
    <dgm:pt modelId="{B338967A-E976-42D3-9549-9F132F35B550}" type="sibTrans" cxnId="{6B7E0AB6-E0E8-4E66-907A-2B4D8204B9DA}">
      <dgm:prSet/>
      <dgm:spPr/>
      <dgm:t>
        <a:bodyPr/>
        <a:lstStyle/>
        <a:p>
          <a:endParaRPr lang="fr-BE"/>
        </a:p>
      </dgm:t>
    </dgm:pt>
    <dgm:pt modelId="{651C16C2-EF77-4C3C-AF26-03730755CFE0}" type="pres">
      <dgm:prSet presAssocID="{0C833B58-C2D9-444D-AA23-36EEF7EA3545}" presName="Name0" presStyleCnt="0">
        <dgm:presLayoutVars>
          <dgm:dir/>
          <dgm:animLvl val="lvl"/>
          <dgm:resizeHandles val="exact"/>
        </dgm:presLayoutVars>
      </dgm:prSet>
      <dgm:spPr/>
    </dgm:pt>
    <dgm:pt modelId="{75088059-6FCE-4C8B-820A-AA466662B216}" type="pres">
      <dgm:prSet presAssocID="{B11269EF-A8D2-4519-B4D8-BDD126FCD16F}" presName="composite" presStyleCnt="0"/>
      <dgm:spPr/>
    </dgm:pt>
    <dgm:pt modelId="{5015D4ED-4B99-4402-A486-F53A568ADE22}" type="pres">
      <dgm:prSet presAssocID="{B11269EF-A8D2-4519-B4D8-BDD126FCD16F}" presName="parTx" presStyleLbl="node1" presStyleIdx="0" presStyleCnt="5">
        <dgm:presLayoutVars>
          <dgm:chMax val="0"/>
          <dgm:chPref val="0"/>
          <dgm:bulletEnabled val="1"/>
        </dgm:presLayoutVars>
      </dgm:prSet>
      <dgm:spPr/>
    </dgm:pt>
    <dgm:pt modelId="{14C6B991-AF88-48C2-86C4-54E735B1DBF8}" type="pres">
      <dgm:prSet presAssocID="{B11269EF-A8D2-4519-B4D8-BDD126FCD16F}" presName="desTx" presStyleLbl="revTx" presStyleIdx="0" presStyleCnt="5">
        <dgm:presLayoutVars>
          <dgm:bulletEnabled val="1"/>
        </dgm:presLayoutVars>
      </dgm:prSet>
      <dgm:spPr/>
    </dgm:pt>
    <dgm:pt modelId="{AB299B46-C9FE-48FE-AF52-C3047CC4242B}" type="pres">
      <dgm:prSet presAssocID="{F15FD325-BB23-4E42-B148-AA64A18C961D}" presName="space" presStyleCnt="0"/>
      <dgm:spPr/>
    </dgm:pt>
    <dgm:pt modelId="{3E29ACB3-9F5A-49AE-B801-65630EC791CA}" type="pres">
      <dgm:prSet presAssocID="{8BFDF21E-5999-446C-B8D8-4E4D7DDE19F4}" presName="composite" presStyleCnt="0"/>
      <dgm:spPr/>
    </dgm:pt>
    <dgm:pt modelId="{AF1DFABA-8234-469D-81C0-DA3F96C94B24}" type="pres">
      <dgm:prSet presAssocID="{8BFDF21E-5999-446C-B8D8-4E4D7DDE19F4}" presName="parTx" presStyleLbl="node1" presStyleIdx="1" presStyleCnt="5">
        <dgm:presLayoutVars>
          <dgm:chMax val="0"/>
          <dgm:chPref val="0"/>
          <dgm:bulletEnabled val="1"/>
        </dgm:presLayoutVars>
      </dgm:prSet>
      <dgm:spPr/>
    </dgm:pt>
    <dgm:pt modelId="{C27754A2-1151-4258-9941-9D61DE159A42}" type="pres">
      <dgm:prSet presAssocID="{8BFDF21E-5999-446C-B8D8-4E4D7DDE19F4}" presName="desTx" presStyleLbl="revTx" presStyleIdx="1" presStyleCnt="5">
        <dgm:presLayoutVars>
          <dgm:bulletEnabled val="1"/>
        </dgm:presLayoutVars>
      </dgm:prSet>
      <dgm:spPr/>
    </dgm:pt>
    <dgm:pt modelId="{79E1C1E2-758C-4329-B1C8-58F0740857BA}" type="pres">
      <dgm:prSet presAssocID="{569DD2DD-62D5-4BF7-B29E-87271C87FD9B}" presName="space" presStyleCnt="0"/>
      <dgm:spPr/>
    </dgm:pt>
    <dgm:pt modelId="{026418C7-448B-496E-AC4E-E09EC96D455B}" type="pres">
      <dgm:prSet presAssocID="{49FD5118-E5E4-4941-A4F0-9286BF162D65}" presName="composite" presStyleCnt="0"/>
      <dgm:spPr/>
    </dgm:pt>
    <dgm:pt modelId="{933419C3-00B3-4440-BFB7-EEC0E48BAB9B}" type="pres">
      <dgm:prSet presAssocID="{49FD5118-E5E4-4941-A4F0-9286BF162D65}" presName="parTx" presStyleLbl="node1" presStyleIdx="2" presStyleCnt="5">
        <dgm:presLayoutVars>
          <dgm:chMax val="0"/>
          <dgm:chPref val="0"/>
          <dgm:bulletEnabled val="1"/>
        </dgm:presLayoutVars>
      </dgm:prSet>
      <dgm:spPr/>
    </dgm:pt>
    <dgm:pt modelId="{981A7C5A-ECB8-4E83-B09C-45E6E33E734B}" type="pres">
      <dgm:prSet presAssocID="{49FD5118-E5E4-4941-A4F0-9286BF162D65}" presName="desTx" presStyleLbl="revTx" presStyleIdx="2" presStyleCnt="5">
        <dgm:presLayoutVars>
          <dgm:bulletEnabled val="1"/>
        </dgm:presLayoutVars>
      </dgm:prSet>
      <dgm:spPr/>
    </dgm:pt>
    <dgm:pt modelId="{A5A7496B-69F4-4EDB-A5F4-99F35CF04327}" type="pres">
      <dgm:prSet presAssocID="{F67E26AB-A865-4836-A7B8-06C6CC8C83BA}" presName="space" presStyleCnt="0"/>
      <dgm:spPr/>
    </dgm:pt>
    <dgm:pt modelId="{5A975271-7838-427B-8455-F6880FE0BEA8}" type="pres">
      <dgm:prSet presAssocID="{AD8E7F0F-2AE9-4130-906F-5273C939F67E}" presName="composite" presStyleCnt="0"/>
      <dgm:spPr/>
    </dgm:pt>
    <dgm:pt modelId="{153CCB94-B9F5-4721-83C8-D673474FA890}" type="pres">
      <dgm:prSet presAssocID="{AD8E7F0F-2AE9-4130-906F-5273C939F67E}" presName="parTx" presStyleLbl="node1" presStyleIdx="3" presStyleCnt="5">
        <dgm:presLayoutVars>
          <dgm:chMax val="0"/>
          <dgm:chPref val="0"/>
          <dgm:bulletEnabled val="1"/>
        </dgm:presLayoutVars>
      </dgm:prSet>
      <dgm:spPr/>
    </dgm:pt>
    <dgm:pt modelId="{0FC4CB45-2EA3-4174-8218-ADDA0F5EFD1B}" type="pres">
      <dgm:prSet presAssocID="{AD8E7F0F-2AE9-4130-906F-5273C939F67E}" presName="desTx" presStyleLbl="revTx" presStyleIdx="3" presStyleCnt="5">
        <dgm:presLayoutVars>
          <dgm:bulletEnabled val="1"/>
        </dgm:presLayoutVars>
      </dgm:prSet>
      <dgm:spPr/>
    </dgm:pt>
    <dgm:pt modelId="{8A2F1DEE-6F34-40F8-8DCF-8CA19DEDAE78}" type="pres">
      <dgm:prSet presAssocID="{B87B90B2-9604-46F3-9409-4A01FD2A34BA}" presName="space" presStyleCnt="0"/>
      <dgm:spPr/>
    </dgm:pt>
    <dgm:pt modelId="{2E89A49B-E7DD-44C9-83AA-043D9BFDACD1}" type="pres">
      <dgm:prSet presAssocID="{CFD088D9-52B8-42CD-A9DF-E73D6DF098B5}" presName="composite" presStyleCnt="0"/>
      <dgm:spPr/>
    </dgm:pt>
    <dgm:pt modelId="{62E022EB-690C-46CE-A555-E012FB743341}" type="pres">
      <dgm:prSet presAssocID="{CFD088D9-52B8-42CD-A9DF-E73D6DF098B5}" presName="parTx" presStyleLbl="node1" presStyleIdx="4" presStyleCnt="5">
        <dgm:presLayoutVars>
          <dgm:chMax val="0"/>
          <dgm:chPref val="0"/>
          <dgm:bulletEnabled val="1"/>
        </dgm:presLayoutVars>
      </dgm:prSet>
      <dgm:spPr/>
    </dgm:pt>
    <dgm:pt modelId="{B610FE13-5AA6-45C5-A7EA-C12BDBFAC7BF}" type="pres">
      <dgm:prSet presAssocID="{CFD088D9-52B8-42CD-A9DF-E73D6DF098B5}" presName="desTx" presStyleLbl="revTx" presStyleIdx="4" presStyleCnt="5">
        <dgm:presLayoutVars>
          <dgm:bulletEnabled val="1"/>
        </dgm:presLayoutVars>
      </dgm:prSet>
      <dgm:spPr/>
    </dgm:pt>
  </dgm:ptLst>
  <dgm:cxnLst>
    <dgm:cxn modelId="{9C53C50E-B3F2-476B-8442-3611F3D59D37}" type="presOf" srcId="{8BFDF21E-5999-446C-B8D8-4E4D7DDE19F4}" destId="{AF1DFABA-8234-469D-81C0-DA3F96C94B24}" srcOrd="0" destOrd="0" presId="urn:microsoft.com/office/officeart/2005/8/layout/chevron1"/>
    <dgm:cxn modelId="{D44F6514-02B0-4B2E-BF19-CAD1BBA2BDFE}" type="presOf" srcId="{0C833B58-C2D9-444D-AA23-36EEF7EA3545}" destId="{651C16C2-EF77-4C3C-AF26-03730755CFE0}" srcOrd="0" destOrd="0" presId="urn:microsoft.com/office/officeart/2005/8/layout/chevron1"/>
    <dgm:cxn modelId="{8AB8D314-4D83-452D-9123-7ABF25FA0485}" type="presOf" srcId="{9BEC6CD9-C5F0-40CD-9D4F-29A95A070A3C}" destId="{0FC4CB45-2EA3-4174-8218-ADDA0F5EFD1B}" srcOrd="0" destOrd="0" presId="urn:microsoft.com/office/officeart/2005/8/layout/chevron1"/>
    <dgm:cxn modelId="{7852CF1D-F424-4C00-B17C-9B9106FCD403}" type="presOf" srcId="{49FD5118-E5E4-4941-A4F0-9286BF162D65}" destId="{933419C3-00B3-4440-BFB7-EEC0E48BAB9B}" srcOrd="0" destOrd="0" presId="urn:microsoft.com/office/officeart/2005/8/layout/chevron1"/>
    <dgm:cxn modelId="{BE16C621-AB28-45E2-940B-DC55BEC105E3}" type="presOf" srcId="{50346B18-3D9A-4AA9-B2D9-0F492D52B936}" destId="{14C6B991-AF88-48C2-86C4-54E735B1DBF8}" srcOrd="0" destOrd="0" presId="urn:microsoft.com/office/officeart/2005/8/layout/chevron1"/>
    <dgm:cxn modelId="{D05CC12E-2443-4358-BFDD-09E98E198951}" type="presOf" srcId="{1E0ABBC9-A3E1-47F8-8259-BEF48F908B4D}" destId="{B610FE13-5AA6-45C5-A7EA-C12BDBFAC7BF}" srcOrd="0" destOrd="0" presId="urn:microsoft.com/office/officeart/2005/8/layout/chevron1"/>
    <dgm:cxn modelId="{60F5242F-0E2E-4D32-AA38-CA4E6A4AAF87}" type="presOf" srcId="{2394DE87-FAAC-4384-99DC-5148880992B0}" destId="{C27754A2-1151-4258-9941-9D61DE159A42}" srcOrd="0" destOrd="1" presId="urn:microsoft.com/office/officeart/2005/8/layout/chevron1"/>
    <dgm:cxn modelId="{3B47FE34-752D-4A3A-93D2-B432A8F076C4}" srcId="{8BFDF21E-5999-446C-B8D8-4E4D7DDE19F4}" destId="{2394DE87-FAAC-4384-99DC-5148880992B0}" srcOrd="1" destOrd="0" parTransId="{D94DAC0D-0E54-44DF-894E-6CED4126D336}" sibTransId="{328E3CC3-6E52-42B2-ABBC-5F3CB8BA586F}"/>
    <dgm:cxn modelId="{C218E75C-5976-4623-9A3D-CF9CB9EC81C5}" srcId="{49FD5118-E5E4-4941-A4F0-9286BF162D65}" destId="{B33289BE-E70E-4566-9B76-8849D18D71F9}" srcOrd="0" destOrd="0" parTransId="{8354CAFD-3BBE-4B3E-B407-6031034A16E5}" sibTransId="{B85CA0EE-B072-4953-A569-B35B4E369E01}"/>
    <dgm:cxn modelId="{9B1CC361-E458-4B49-B3B2-DEA6F10829E6}" srcId="{0C833B58-C2D9-444D-AA23-36EEF7EA3545}" destId="{49FD5118-E5E4-4941-A4F0-9286BF162D65}" srcOrd="2" destOrd="0" parTransId="{06FE0F32-45E1-4E5F-B8D3-81232641DCF2}" sibTransId="{F67E26AB-A865-4836-A7B8-06C6CC8C83BA}"/>
    <dgm:cxn modelId="{1D46D464-2159-492C-884A-A1BC144579E5}" type="presOf" srcId="{3CC80676-2196-4D8B-A4C2-A79283E582B6}" destId="{14C6B991-AF88-48C2-86C4-54E735B1DBF8}" srcOrd="0" destOrd="1" presId="urn:microsoft.com/office/officeart/2005/8/layout/chevron1"/>
    <dgm:cxn modelId="{5E9AC54A-53D8-4923-BD53-E9A29834C4A8}" srcId="{0C833B58-C2D9-444D-AA23-36EEF7EA3545}" destId="{CFD088D9-52B8-42CD-A9DF-E73D6DF098B5}" srcOrd="4" destOrd="0" parTransId="{65AC6736-D4AD-417A-9536-B961536D088A}" sibTransId="{0EE717B3-7CBD-453B-BC49-CF47C2ADBF49}"/>
    <dgm:cxn modelId="{CBB9FD4C-AFB9-47FD-A399-9DD9CA91CF2F}" srcId="{B11269EF-A8D2-4519-B4D8-BDD126FCD16F}" destId="{50346B18-3D9A-4AA9-B2D9-0F492D52B936}" srcOrd="0" destOrd="0" parTransId="{1712F169-115A-4961-BFF9-0BBB57F3DA6F}" sibTransId="{CC003557-9E5A-4524-8C83-BAD58CF86998}"/>
    <dgm:cxn modelId="{44821070-61FB-4AE0-8636-8786359AE090}" srcId="{0C833B58-C2D9-444D-AA23-36EEF7EA3545}" destId="{AD8E7F0F-2AE9-4130-906F-5273C939F67E}" srcOrd="3" destOrd="0" parTransId="{5042BF9D-0CC6-492A-A655-0E5384B76A9E}" sibTransId="{B87B90B2-9604-46F3-9409-4A01FD2A34BA}"/>
    <dgm:cxn modelId="{7E8CAB70-DE7D-4F29-A06B-4DC9A4B53FD3}" type="presOf" srcId="{AD8E7F0F-2AE9-4130-906F-5273C939F67E}" destId="{153CCB94-B9F5-4721-83C8-D673474FA890}" srcOrd="0" destOrd="0" presId="urn:microsoft.com/office/officeart/2005/8/layout/chevron1"/>
    <dgm:cxn modelId="{E2BE0E72-3215-4E75-8EC9-2201D0D1B47C}" type="presOf" srcId="{CFD088D9-52B8-42CD-A9DF-E73D6DF098B5}" destId="{62E022EB-690C-46CE-A555-E012FB743341}" srcOrd="0" destOrd="0" presId="urn:microsoft.com/office/officeart/2005/8/layout/chevron1"/>
    <dgm:cxn modelId="{B61B9759-3387-4C19-A017-3115F87E2B47}" srcId="{CFD088D9-52B8-42CD-A9DF-E73D6DF098B5}" destId="{1E0ABBC9-A3E1-47F8-8259-BEF48F908B4D}" srcOrd="0" destOrd="0" parTransId="{386C6381-E2EE-4AAE-A55D-9CD8DCA2D992}" sibTransId="{746225F6-53A5-4C53-A680-4818E80442AB}"/>
    <dgm:cxn modelId="{68353D7A-54AE-4E61-87A4-84DDCC9673CF}" srcId="{8BFDF21E-5999-446C-B8D8-4E4D7DDE19F4}" destId="{50FFB143-1312-4BBD-88AE-B880E15F8E5B}" srcOrd="0" destOrd="0" parTransId="{AB2393E3-8D47-4FF7-B037-A64681D92CC6}" sibTransId="{1CD1EAC5-CFB6-484F-9DCC-C62E5B1BF45A}"/>
    <dgm:cxn modelId="{7B665082-2E48-43C1-A86F-89B1D1264A11}" type="presOf" srcId="{18D08773-10DC-4B01-84C2-69CB9FD075CC}" destId="{981A7C5A-ECB8-4E83-B09C-45E6E33E734B}" srcOrd="0" destOrd="1" presId="urn:microsoft.com/office/officeart/2005/8/layout/chevron1"/>
    <dgm:cxn modelId="{3955C385-D540-492F-8C98-D5D66C308590}" type="presOf" srcId="{B11269EF-A8D2-4519-B4D8-BDD126FCD16F}" destId="{5015D4ED-4B99-4402-A486-F53A568ADE22}" srcOrd="0" destOrd="0" presId="urn:microsoft.com/office/officeart/2005/8/layout/chevron1"/>
    <dgm:cxn modelId="{208F6F8B-9602-4F61-8458-EF8E89C0D730}" srcId="{AD8E7F0F-2AE9-4130-906F-5273C939F67E}" destId="{9BEC6CD9-C5F0-40CD-9D4F-29A95A070A3C}" srcOrd="0" destOrd="0" parTransId="{566BD0E3-3A69-4738-A623-09A1425B8EAA}" sibTransId="{27A66CE6-1FBD-433A-BF19-E6D16F6B1CCD}"/>
    <dgm:cxn modelId="{97F423AE-A3E9-4BCF-BD0A-1B96F5081FBB}" type="presOf" srcId="{50FFB143-1312-4BBD-88AE-B880E15F8E5B}" destId="{C27754A2-1151-4258-9941-9D61DE159A42}" srcOrd="0" destOrd="0" presId="urn:microsoft.com/office/officeart/2005/8/layout/chevron1"/>
    <dgm:cxn modelId="{6B7E0AB6-E0E8-4E66-907A-2B4D8204B9DA}" srcId="{49FD5118-E5E4-4941-A4F0-9286BF162D65}" destId="{18D08773-10DC-4B01-84C2-69CB9FD075CC}" srcOrd="1" destOrd="0" parTransId="{251F14A2-BF47-4303-90D3-EAAC0D282C39}" sibTransId="{B338967A-E976-42D3-9549-9F132F35B550}"/>
    <dgm:cxn modelId="{EF523AC5-B90D-4C24-B0FF-3934FF4BA3FF}" srcId="{B11269EF-A8D2-4519-B4D8-BDD126FCD16F}" destId="{3CC80676-2196-4D8B-A4C2-A79283E582B6}" srcOrd="1" destOrd="0" parTransId="{5BB5B7CF-2EB4-4457-BCAF-491BC01B998B}" sibTransId="{AD252ED5-A8BD-4DAD-AC56-B148A1D2EC82}"/>
    <dgm:cxn modelId="{806FD1D2-9D50-4232-98F1-967E1B6F0E90}" srcId="{0C833B58-C2D9-444D-AA23-36EEF7EA3545}" destId="{8BFDF21E-5999-446C-B8D8-4E4D7DDE19F4}" srcOrd="1" destOrd="0" parTransId="{074EF5A3-FFBA-4724-BC81-2F2A59DE18E3}" sibTransId="{569DD2DD-62D5-4BF7-B29E-87271C87FD9B}"/>
    <dgm:cxn modelId="{444BB6E2-D42F-444E-ABC3-57D1DB8D2923}" srcId="{0C833B58-C2D9-444D-AA23-36EEF7EA3545}" destId="{B11269EF-A8D2-4519-B4D8-BDD126FCD16F}" srcOrd="0" destOrd="0" parTransId="{BAA6EFCD-6D86-46DB-97CA-40D06AF9AC87}" sibTransId="{F15FD325-BB23-4E42-B148-AA64A18C961D}"/>
    <dgm:cxn modelId="{7E3C62E4-4EAC-41F0-802A-56D5120DB644}" type="presOf" srcId="{B33289BE-E70E-4566-9B76-8849D18D71F9}" destId="{981A7C5A-ECB8-4E83-B09C-45E6E33E734B}" srcOrd="0" destOrd="0" presId="urn:microsoft.com/office/officeart/2005/8/layout/chevron1"/>
    <dgm:cxn modelId="{F996A3E8-F68D-419C-81D3-B42D0FCEC558}" type="presParOf" srcId="{651C16C2-EF77-4C3C-AF26-03730755CFE0}" destId="{75088059-6FCE-4C8B-820A-AA466662B216}" srcOrd="0" destOrd="0" presId="urn:microsoft.com/office/officeart/2005/8/layout/chevron1"/>
    <dgm:cxn modelId="{9F082F84-C0FB-4110-B1AF-83C5532441A1}" type="presParOf" srcId="{75088059-6FCE-4C8B-820A-AA466662B216}" destId="{5015D4ED-4B99-4402-A486-F53A568ADE22}" srcOrd="0" destOrd="0" presId="urn:microsoft.com/office/officeart/2005/8/layout/chevron1"/>
    <dgm:cxn modelId="{7EBF71F6-DB13-4039-9A5E-320150B40A6D}" type="presParOf" srcId="{75088059-6FCE-4C8B-820A-AA466662B216}" destId="{14C6B991-AF88-48C2-86C4-54E735B1DBF8}" srcOrd="1" destOrd="0" presId="urn:microsoft.com/office/officeart/2005/8/layout/chevron1"/>
    <dgm:cxn modelId="{709CE729-5CB6-4306-9BB8-88B0020B1115}" type="presParOf" srcId="{651C16C2-EF77-4C3C-AF26-03730755CFE0}" destId="{AB299B46-C9FE-48FE-AF52-C3047CC4242B}" srcOrd="1" destOrd="0" presId="urn:microsoft.com/office/officeart/2005/8/layout/chevron1"/>
    <dgm:cxn modelId="{D1C040F3-D4D7-4896-B189-97F3BE4F4854}" type="presParOf" srcId="{651C16C2-EF77-4C3C-AF26-03730755CFE0}" destId="{3E29ACB3-9F5A-49AE-B801-65630EC791CA}" srcOrd="2" destOrd="0" presId="urn:microsoft.com/office/officeart/2005/8/layout/chevron1"/>
    <dgm:cxn modelId="{B98E2615-CE4D-446B-B07C-71DB9CBCBB45}" type="presParOf" srcId="{3E29ACB3-9F5A-49AE-B801-65630EC791CA}" destId="{AF1DFABA-8234-469D-81C0-DA3F96C94B24}" srcOrd="0" destOrd="0" presId="urn:microsoft.com/office/officeart/2005/8/layout/chevron1"/>
    <dgm:cxn modelId="{43123942-3A37-43A6-B9B0-0A78FC9AE533}" type="presParOf" srcId="{3E29ACB3-9F5A-49AE-B801-65630EC791CA}" destId="{C27754A2-1151-4258-9941-9D61DE159A42}" srcOrd="1" destOrd="0" presId="urn:microsoft.com/office/officeart/2005/8/layout/chevron1"/>
    <dgm:cxn modelId="{C44BB071-E7D8-4D21-A403-24144198DF40}" type="presParOf" srcId="{651C16C2-EF77-4C3C-AF26-03730755CFE0}" destId="{79E1C1E2-758C-4329-B1C8-58F0740857BA}" srcOrd="3" destOrd="0" presId="urn:microsoft.com/office/officeart/2005/8/layout/chevron1"/>
    <dgm:cxn modelId="{6DC1C3D0-18B3-4207-969D-97D11B60809E}" type="presParOf" srcId="{651C16C2-EF77-4C3C-AF26-03730755CFE0}" destId="{026418C7-448B-496E-AC4E-E09EC96D455B}" srcOrd="4" destOrd="0" presId="urn:microsoft.com/office/officeart/2005/8/layout/chevron1"/>
    <dgm:cxn modelId="{430A5503-2DCD-4F03-8CFE-942508DEC4F9}" type="presParOf" srcId="{026418C7-448B-496E-AC4E-E09EC96D455B}" destId="{933419C3-00B3-4440-BFB7-EEC0E48BAB9B}" srcOrd="0" destOrd="0" presId="urn:microsoft.com/office/officeart/2005/8/layout/chevron1"/>
    <dgm:cxn modelId="{B003AE7E-12DA-4CA4-BB22-4AD8EA87A07B}" type="presParOf" srcId="{026418C7-448B-496E-AC4E-E09EC96D455B}" destId="{981A7C5A-ECB8-4E83-B09C-45E6E33E734B}" srcOrd="1" destOrd="0" presId="urn:microsoft.com/office/officeart/2005/8/layout/chevron1"/>
    <dgm:cxn modelId="{54961C6D-FF24-4672-ADE3-2CA007CD0D95}" type="presParOf" srcId="{651C16C2-EF77-4C3C-AF26-03730755CFE0}" destId="{A5A7496B-69F4-4EDB-A5F4-99F35CF04327}" srcOrd="5" destOrd="0" presId="urn:microsoft.com/office/officeart/2005/8/layout/chevron1"/>
    <dgm:cxn modelId="{DB95A17F-E176-46EC-9F80-684F12DE745A}" type="presParOf" srcId="{651C16C2-EF77-4C3C-AF26-03730755CFE0}" destId="{5A975271-7838-427B-8455-F6880FE0BEA8}" srcOrd="6" destOrd="0" presId="urn:microsoft.com/office/officeart/2005/8/layout/chevron1"/>
    <dgm:cxn modelId="{1C3D1B87-3599-49C4-91D9-11ECE59D6C58}" type="presParOf" srcId="{5A975271-7838-427B-8455-F6880FE0BEA8}" destId="{153CCB94-B9F5-4721-83C8-D673474FA890}" srcOrd="0" destOrd="0" presId="urn:microsoft.com/office/officeart/2005/8/layout/chevron1"/>
    <dgm:cxn modelId="{F929153D-576B-4187-B5BB-EC8F01726131}" type="presParOf" srcId="{5A975271-7838-427B-8455-F6880FE0BEA8}" destId="{0FC4CB45-2EA3-4174-8218-ADDA0F5EFD1B}" srcOrd="1" destOrd="0" presId="urn:microsoft.com/office/officeart/2005/8/layout/chevron1"/>
    <dgm:cxn modelId="{3CAB4CEC-08CA-4A07-AB96-850E694AE425}" type="presParOf" srcId="{651C16C2-EF77-4C3C-AF26-03730755CFE0}" destId="{8A2F1DEE-6F34-40F8-8DCF-8CA19DEDAE78}" srcOrd="7" destOrd="0" presId="urn:microsoft.com/office/officeart/2005/8/layout/chevron1"/>
    <dgm:cxn modelId="{A67A4F45-3889-453C-9931-70FBF08DA15B}" type="presParOf" srcId="{651C16C2-EF77-4C3C-AF26-03730755CFE0}" destId="{2E89A49B-E7DD-44C9-83AA-043D9BFDACD1}" srcOrd="8" destOrd="0" presId="urn:microsoft.com/office/officeart/2005/8/layout/chevron1"/>
    <dgm:cxn modelId="{5B159381-9CC7-44D4-976E-112C021F4996}" type="presParOf" srcId="{2E89A49B-E7DD-44C9-83AA-043D9BFDACD1}" destId="{62E022EB-690C-46CE-A555-E012FB743341}" srcOrd="0" destOrd="0" presId="urn:microsoft.com/office/officeart/2005/8/layout/chevron1"/>
    <dgm:cxn modelId="{CEC2F5A3-C8D0-453D-80BA-DEE0E40227E6}" type="presParOf" srcId="{2E89A49B-E7DD-44C9-83AA-043D9BFDACD1}" destId="{B610FE13-5AA6-45C5-A7EA-C12BDBFAC7BF}"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0A178-7E54-4EA9-AFDB-851EEC9D5A9C}">
      <dsp:nvSpPr>
        <dsp:cNvPr id="0" name=""/>
        <dsp:cNvSpPr/>
      </dsp:nvSpPr>
      <dsp:spPr>
        <a:xfrm>
          <a:off x="5" y="0"/>
          <a:ext cx="2509111" cy="598996"/>
        </a:xfrm>
        <a:prstGeom prst="roundRect">
          <a:avLst>
            <a:gd name="adj" fmla="val 5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0" tIns="96012" rIns="124460" bIns="0" numCol="1" spcCol="1270" anchor="t" anchorCtr="0">
          <a:noAutofit/>
        </a:bodyPr>
        <a:lstStyle/>
        <a:p>
          <a:pPr marL="0" lvl="0" indent="0" algn="r" defTabSz="1244600">
            <a:lnSpc>
              <a:spcPct val="90000"/>
            </a:lnSpc>
            <a:spcBef>
              <a:spcPct val="0"/>
            </a:spcBef>
            <a:spcAft>
              <a:spcPct val="35000"/>
            </a:spcAft>
            <a:buNone/>
          </a:pPr>
          <a:r>
            <a:rPr lang="en-GB" sz="2800" kern="1200" dirty="0"/>
            <a:t> </a:t>
          </a:r>
        </a:p>
      </dsp:txBody>
      <dsp:txXfrm rot="16200000">
        <a:off x="5328" y="-5322"/>
        <a:ext cx="491176" cy="501822"/>
      </dsp:txXfrm>
    </dsp:sp>
    <dsp:sp modelId="{855C94F6-96D2-4EBD-8F9A-39AEB2BF66D3}">
      <dsp:nvSpPr>
        <dsp:cNvPr id="0" name=""/>
        <dsp:cNvSpPr/>
      </dsp:nvSpPr>
      <dsp:spPr>
        <a:xfrm>
          <a:off x="501828" y="0"/>
          <a:ext cx="1869287" cy="598996"/>
        </a:xfrm>
        <a:prstGeom prst="rect">
          <a:avLst/>
        </a:prstGeom>
        <a:noFill/>
        <a:ln w="38100" cap="flat" cmpd="sng" algn="ctr">
          <a:noFill/>
          <a:prstDash val="solid"/>
        </a:ln>
        <a:effectLst>
          <a:outerShdw blurRad="40000" dist="20000" dir="5400000" rotWithShape="0">
            <a:srgbClr val="000000">
              <a:alpha val="38000"/>
            </a:srgbClr>
          </a:outerShdw>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82296" rIns="0" bIns="0" numCol="1" spcCol="1270" anchor="t" anchorCtr="0">
          <a:noAutofit/>
        </a:bodyPr>
        <a:lstStyle/>
        <a:p>
          <a:pPr marL="0" lvl="0" indent="0" algn="ctr" defTabSz="1066800">
            <a:lnSpc>
              <a:spcPct val="100000"/>
            </a:lnSpc>
            <a:spcBef>
              <a:spcPct val="0"/>
            </a:spcBef>
            <a:spcAft>
              <a:spcPts val="0"/>
            </a:spcAft>
            <a:buNone/>
          </a:pPr>
          <a:r>
            <a:rPr lang="fr-FR" sz="2400" b="1" kern="1200" noProof="0" dirty="0">
              <a:solidFill>
                <a:srgbClr val="FF0000"/>
              </a:solidFill>
              <a:latin typeface="Arial" panose="020B0604020202020204" pitchFamily="34" charset="0"/>
              <a:cs typeface="Arial" panose="020B0604020202020204" pitchFamily="34" charset="0"/>
            </a:rPr>
            <a:t>Moyens</a:t>
          </a:r>
        </a:p>
      </dsp:txBody>
      <dsp:txXfrm>
        <a:off x="501828" y="0"/>
        <a:ext cx="1869287" cy="598996"/>
      </dsp:txXfrm>
    </dsp:sp>
    <dsp:sp modelId="{8B1A1FCD-275B-48A0-A2FC-21B5B63C5B8A}">
      <dsp:nvSpPr>
        <dsp:cNvPr id="0" name=""/>
        <dsp:cNvSpPr/>
      </dsp:nvSpPr>
      <dsp:spPr>
        <a:xfrm>
          <a:off x="2488718" y="0"/>
          <a:ext cx="2509111" cy="598996"/>
        </a:xfrm>
        <a:prstGeom prst="roundRect">
          <a:avLst>
            <a:gd name="adj" fmla="val 5000"/>
          </a:avLst>
        </a:prstGeom>
        <a:solidFill>
          <a:schemeClr val="accent5">
            <a:hueOff val="-4966938"/>
            <a:satOff val="19906"/>
            <a:lumOff val="431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0" tIns="96012" rIns="124460" bIns="0" numCol="1" spcCol="1270" anchor="t" anchorCtr="0">
          <a:noAutofit/>
        </a:bodyPr>
        <a:lstStyle/>
        <a:p>
          <a:pPr marL="0" lvl="0" indent="0" algn="r" defTabSz="1244600">
            <a:lnSpc>
              <a:spcPct val="90000"/>
            </a:lnSpc>
            <a:spcBef>
              <a:spcPct val="0"/>
            </a:spcBef>
            <a:spcAft>
              <a:spcPts val="0"/>
            </a:spcAft>
            <a:buNone/>
          </a:pPr>
          <a:r>
            <a:rPr lang="en-GB" sz="2800" kern="1200" dirty="0"/>
            <a:t> </a:t>
          </a:r>
        </a:p>
      </dsp:txBody>
      <dsp:txXfrm rot="16200000">
        <a:off x="2494041" y="-5322"/>
        <a:ext cx="491176" cy="501822"/>
      </dsp:txXfrm>
    </dsp:sp>
    <dsp:sp modelId="{8C604AE8-B542-4A86-82CF-FFBB5497041B}">
      <dsp:nvSpPr>
        <dsp:cNvPr id="0" name=""/>
        <dsp:cNvSpPr/>
      </dsp:nvSpPr>
      <dsp:spPr>
        <a:xfrm rot="5400000">
          <a:off x="2549512" y="187722"/>
          <a:ext cx="88025" cy="376366"/>
        </a:xfrm>
        <a:prstGeom prst="flowChartExtract">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D456B9-B3D7-4E1D-92A7-CE4D80C8CC1B}">
      <dsp:nvSpPr>
        <dsp:cNvPr id="0" name=""/>
        <dsp:cNvSpPr/>
      </dsp:nvSpPr>
      <dsp:spPr>
        <a:xfrm>
          <a:off x="2990540" y="0"/>
          <a:ext cx="1869287" cy="598996"/>
        </a:xfrm>
        <a:prstGeom prst="rect">
          <a:avLst/>
        </a:prstGeom>
        <a:noFill/>
        <a:ln w="38100" cap="flat" cmpd="sng" algn="ctr">
          <a:noFill/>
          <a:prstDash val="solid"/>
        </a:ln>
        <a:effectLst>
          <a:outerShdw blurRad="40000" dist="20000" dir="5400000" rotWithShape="0">
            <a:srgbClr val="000000">
              <a:alpha val="38000"/>
            </a:srgbClr>
          </a:outerShdw>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fr-FR" sz="2400" b="1" kern="1200" noProof="0" dirty="0">
              <a:solidFill>
                <a:srgbClr val="FF0000"/>
              </a:solidFill>
              <a:latin typeface="Arial" panose="020B0604020202020204" pitchFamily="34" charset="0"/>
              <a:cs typeface="Arial" panose="020B0604020202020204" pitchFamily="34" charset="0"/>
            </a:rPr>
            <a:t>Activités</a:t>
          </a:r>
        </a:p>
      </dsp:txBody>
      <dsp:txXfrm>
        <a:off x="2990540" y="0"/>
        <a:ext cx="1869287" cy="598996"/>
      </dsp:txXfrm>
    </dsp:sp>
    <dsp:sp modelId="{409B04DB-7AB2-4426-AB84-3D1647ABCB34}">
      <dsp:nvSpPr>
        <dsp:cNvPr id="0" name=""/>
        <dsp:cNvSpPr/>
      </dsp:nvSpPr>
      <dsp:spPr>
        <a:xfrm>
          <a:off x="4996023" y="0"/>
          <a:ext cx="2509111" cy="598996"/>
        </a:xfrm>
        <a:prstGeom prst="roundRect">
          <a:avLst>
            <a:gd name="adj" fmla="val 5000"/>
          </a:avLst>
        </a:prstGeom>
        <a:solidFill>
          <a:schemeClr val="accent5">
            <a:hueOff val="-9933876"/>
            <a:satOff val="39811"/>
            <a:lumOff val="862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0" tIns="68580" rIns="88900" bIns="0" numCol="1" spcCol="1270" anchor="t" anchorCtr="0">
          <a:noAutofit/>
        </a:bodyPr>
        <a:lstStyle/>
        <a:p>
          <a:pPr marL="0" lvl="0" indent="0" algn="r" defTabSz="889000">
            <a:lnSpc>
              <a:spcPct val="90000"/>
            </a:lnSpc>
            <a:spcBef>
              <a:spcPct val="0"/>
            </a:spcBef>
            <a:spcAft>
              <a:spcPts val="0"/>
            </a:spcAft>
            <a:buNone/>
          </a:pPr>
          <a:r>
            <a:rPr lang="en-GB" sz="2000" kern="1200" dirty="0">
              <a:latin typeface="Arial" panose="020B0604020202020204" pitchFamily="34" charset="0"/>
              <a:cs typeface="Arial" panose="020B0604020202020204" pitchFamily="34" charset="0"/>
            </a:rPr>
            <a:t> </a:t>
          </a:r>
        </a:p>
      </dsp:txBody>
      <dsp:txXfrm rot="16200000">
        <a:off x="5001345" y="-5322"/>
        <a:ext cx="491176" cy="501822"/>
      </dsp:txXfrm>
    </dsp:sp>
    <dsp:sp modelId="{83B60839-6B9B-4D62-AE05-DF8D9223507D}">
      <dsp:nvSpPr>
        <dsp:cNvPr id="0" name=""/>
        <dsp:cNvSpPr/>
      </dsp:nvSpPr>
      <dsp:spPr>
        <a:xfrm rot="5400000">
          <a:off x="5198907" y="187803"/>
          <a:ext cx="88025" cy="376366"/>
        </a:xfrm>
        <a:prstGeom prst="flowChartExtract">
          <a:avLst/>
        </a:prstGeom>
        <a:solidFill>
          <a:schemeClr val="lt1">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 modelId="{DEFBB802-ACEE-4D1A-A988-9E4581025A52}">
      <dsp:nvSpPr>
        <dsp:cNvPr id="0" name=""/>
        <dsp:cNvSpPr/>
      </dsp:nvSpPr>
      <dsp:spPr>
        <a:xfrm>
          <a:off x="5497845" y="0"/>
          <a:ext cx="1869287" cy="598996"/>
        </a:xfrm>
        <a:prstGeom prst="rect">
          <a:avLst/>
        </a:prstGeom>
        <a:noFill/>
        <a:ln w="38100" cap="flat" cmpd="sng" algn="ctr">
          <a:noFill/>
          <a:prstDash val="solid"/>
        </a:ln>
        <a:effectLst>
          <a:outerShdw blurRad="40000" dist="20000" dir="5400000" rotWithShape="0">
            <a:srgbClr val="000000">
              <a:alpha val="38000"/>
            </a:srgbClr>
          </a:outerShdw>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fr-FR" sz="2400" b="1" kern="1200" noProof="0" dirty="0">
              <a:solidFill>
                <a:schemeClr val="bg1"/>
              </a:solidFill>
              <a:latin typeface="Arial" panose="020B0604020202020204" pitchFamily="34" charset="0"/>
              <a:cs typeface="Arial" panose="020B0604020202020204" pitchFamily="34" charset="0"/>
            </a:rPr>
            <a:t>Résultats</a:t>
          </a:r>
        </a:p>
      </dsp:txBody>
      <dsp:txXfrm>
        <a:off x="5497845" y="0"/>
        <a:ext cx="1869287" cy="598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15D4ED-4B99-4402-A486-F53A568ADE22}">
      <dsp:nvSpPr>
        <dsp:cNvPr id="0" name=""/>
        <dsp:cNvSpPr/>
      </dsp:nvSpPr>
      <dsp:spPr>
        <a:xfrm>
          <a:off x="335" y="495861"/>
          <a:ext cx="1713493" cy="685397"/>
        </a:xfrm>
        <a:prstGeom prst="chevr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kern="1200" dirty="0" err="1">
              <a:solidFill>
                <a:srgbClr val="FF0000"/>
              </a:solidFill>
            </a:rPr>
            <a:t>Moyens</a:t>
          </a:r>
          <a:endParaRPr lang="en-GB" sz="1300" kern="1200" dirty="0">
            <a:solidFill>
              <a:srgbClr val="FF0000"/>
            </a:solidFill>
          </a:endParaRPr>
        </a:p>
      </dsp:txBody>
      <dsp:txXfrm>
        <a:off x="343034" y="495861"/>
        <a:ext cx="1028096" cy="685397"/>
      </dsp:txXfrm>
    </dsp:sp>
    <dsp:sp modelId="{14C6B991-AF88-48C2-86C4-54E735B1DBF8}">
      <dsp:nvSpPr>
        <dsp:cNvPr id="0" name=""/>
        <dsp:cNvSpPr/>
      </dsp:nvSpPr>
      <dsp:spPr>
        <a:xfrm>
          <a:off x="335" y="1266934"/>
          <a:ext cx="1370794"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fr-FR" sz="1300" kern="1200" dirty="0"/>
            <a:t>Ressources financières, humaines et physiques allouées aux activités de programme</a:t>
          </a:r>
          <a:endParaRPr lang="en-GB" sz="1300" kern="1200" dirty="0"/>
        </a:p>
      </dsp:txBody>
      <dsp:txXfrm>
        <a:off x="335" y="1266934"/>
        <a:ext cx="1370794" cy="1287000"/>
      </dsp:txXfrm>
    </dsp:sp>
    <dsp:sp modelId="{AF1DFABA-8234-469D-81C0-DA3F96C94B24}">
      <dsp:nvSpPr>
        <dsp:cNvPr id="0" name=""/>
        <dsp:cNvSpPr/>
      </dsp:nvSpPr>
      <dsp:spPr>
        <a:xfrm>
          <a:off x="1497828" y="495861"/>
          <a:ext cx="1713493" cy="685397"/>
        </a:xfrm>
        <a:prstGeom prst="chevron">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kern="1200" dirty="0" err="1"/>
            <a:t>Activités</a:t>
          </a:r>
          <a:endParaRPr lang="en-GB" sz="1300" kern="1200" dirty="0"/>
        </a:p>
      </dsp:txBody>
      <dsp:txXfrm>
        <a:off x="1840527" y="495861"/>
        <a:ext cx="1028096" cy="685397"/>
      </dsp:txXfrm>
    </dsp:sp>
    <dsp:sp modelId="{C27754A2-1151-4258-9941-9D61DE159A42}">
      <dsp:nvSpPr>
        <dsp:cNvPr id="0" name=""/>
        <dsp:cNvSpPr/>
      </dsp:nvSpPr>
      <dsp:spPr>
        <a:xfrm>
          <a:off x="1497828" y="1266934"/>
          <a:ext cx="1370794"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fr-FR" sz="1300" kern="1200" dirty="0"/>
            <a:t>Utilisation des ressources pour générer des produits et des services</a:t>
          </a:r>
          <a:endParaRPr lang="en-GB" sz="1300" kern="1200" dirty="0"/>
        </a:p>
      </dsp:txBody>
      <dsp:txXfrm>
        <a:off x="1497828" y="1266934"/>
        <a:ext cx="1370794" cy="1287000"/>
      </dsp:txXfrm>
    </dsp:sp>
    <dsp:sp modelId="{933419C3-00B3-4440-BFB7-EEC0E48BAB9B}">
      <dsp:nvSpPr>
        <dsp:cNvPr id="0" name=""/>
        <dsp:cNvSpPr/>
      </dsp:nvSpPr>
      <dsp:spPr>
        <a:xfrm>
          <a:off x="2995322" y="495861"/>
          <a:ext cx="1713493" cy="685397"/>
        </a:xfrm>
        <a:prstGeom prst="chevron">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kern="1200" dirty="0" err="1">
              <a:solidFill>
                <a:srgbClr val="FF0000"/>
              </a:solidFill>
            </a:rPr>
            <a:t>Résultats</a:t>
          </a:r>
          <a:endParaRPr lang="en-GB" sz="1300" kern="1200" dirty="0">
            <a:solidFill>
              <a:srgbClr val="FF0000"/>
            </a:solidFill>
          </a:endParaRPr>
        </a:p>
      </dsp:txBody>
      <dsp:txXfrm>
        <a:off x="3338021" y="495861"/>
        <a:ext cx="1028096" cy="685397"/>
      </dsp:txXfrm>
    </dsp:sp>
    <dsp:sp modelId="{981A7C5A-ECB8-4E83-B09C-45E6E33E734B}">
      <dsp:nvSpPr>
        <dsp:cNvPr id="0" name=""/>
        <dsp:cNvSpPr/>
      </dsp:nvSpPr>
      <dsp:spPr>
        <a:xfrm>
          <a:off x="2995322" y="1266934"/>
          <a:ext cx="1370794"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fr-FR" sz="1300" kern="1200" dirty="0"/>
            <a:t>Produits et services obtenus</a:t>
          </a:r>
          <a:endParaRPr lang="en-GB" sz="1300" kern="1200" dirty="0"/>
        </a:p>
      </dsp:txBody>
      <dsp:txXfrm>
        <a:off x="2995322" y="1266934"/>
        <a:ext cx="1370794" cy="1287000"/>
      </dsp:txXfrm>
    </dsp:sp>
    <dsp:sp modelId="{153CCB94-B9F5-4721-83C8-D673474FA890}">
      <dsp:nvSpPr>
        <dsp:cNvPr id="0" name=""/>
        <dsp:cNvSpPr/>
      </dsp:nvSpPr>
      <dsp:spPr>
        <a:xfrm>
          <a:off x="4492815" y="495861"/>
          <a:ext cx="1713493" cy="685397"/>
        </a:xfrm>
        <a:prstGeom prst="chevron">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b="1" kern="1200" dirty="0" err="1">
              <a:solidFill>
                <a:schemeClr val="tx1"/>
              </a:solidFill>
            </a:rPr>
            <a:t>Objectifs</a:t>
          </a:r>
          <a:r>
            <a:rPr lang="en-GB" sz="1300" b="1" kern="1200" dirty="0">
              <a:solidFill>
                <a:schemeClr val="tx1"/>
              </a:solidFill>
            </a:rPr>
            <a:t> </a:t>
          </a:r>
          <a:r>
            <a:rPr lang="en-GB" sz="1300" b="1" kern="1200" dirty="0" err="1">
              <a:solidFill>
                <a:schemeClr val="tx1"/>
              </a:solidFill>
            </a:rPr>
            <a:t>spécifiques</a:t>
          </a:r>
          <a:endParaRPr lang="en-GB" sz="1300" b="1" kern="1200" dirty="0">
            <a:solidFill>
              <a:schemeClr val="tx1"/>
            </a:solidFill>
          </a:endParaRPr>
        </a:p>
      </dsp:txBody>
      <dsp:txXfrm>
        <a:off x="4835514" y="495861"/>
        <a:ext cx="1028096" cy="685397"/>
      </dsp:txXfrm>
    </dsp:sp>
    <dsp:sp modelId="{0FC4CB45-2EA3-4174-8218-ADDA0F5EFD1B}">
      <dsp:nvSpPr>
        <dsp:cNvPr id="0" name=""/>
        <dsp:cNvSpPr/>
      </dsp:nvSpPr>
      <dsp:spPr>
        <a:xfrm>
          <a:off x="4492815" y="1266934"/>
          <a:ext cx="1370794"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fr-FR" sz="1300" kern="1200" dirty="0"/>
            <a:t>Qui bénéficiera / utilisera des services</a:t>
          </a:r>
          <a:endParaRPr lang="en-GB" sz="1300" kern="1200" dirty="0"/>
        </a:p>
        <a:p>
          <a:pPr marL="114300" lvl="1" indent="-114300" algn="l" defTabSz="577850">
            <a:lnSpc>
              <a:spcPct val="90000"/>
            </a:lnSpc>
            <a:spcBef>
              <a:spcPct val="0"/>
            </a:spcBef>
            <a:spcAft>
              <a:spcPct val="15000"/>
            </a:spcAft>
            <a:buChar char="•"/>
          </a:pPr>
          <a:r>
            <a:rPr lang="fr-FR" sz="1300" kern="1200" dirty="0"/>
            <a:t>Le changement de comportement</a:t>
          </a:r>
          <a:endParaRPr lang="en-GB" sz="1300" kern="1200" dirty="0"/>
        </a:p>
      </dsp:txBody>
      <dsp:txXfrm>
        <a:off x="4492815" y="1266934"/>
        <a:ext cx="1370794" cy="1287000"/>
      </dsp:txXfrm>
    </dsp:sp>
    <dsp:sp modelId="{62E022EB-690C-46CE-A555-E012FB743341}">
      <dsp:nvSpPr>
        <dsp:cNvPr id="0" name=""/>
        <dsp:cNvSpPr/>
      </dsp:nvSpPr>
      <dsp:spPr>
        <a:xfrm>
          <a:off x="5990309" y="495861"/>
          <a:ext cx="1713493" cy="685397"/>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chemeClr val="tx1"/>
              </a:solidFill>
            </a:rPr>
            <a:t>Impact</a:t>
          </a:r>
        </a:p>
        <a:p>
          <a:pPr marL="0" lvl="0" indent="0" algn="ctr" defTabSz="577850">
            <a:lnSpc>
              <a:spcPct val="90000"/>
            </a:lnSpc>
            <a:spcBef>
              <a:spcPct val="0"/>
            </a:spcBef>
            <a:spcAft>
              <a:spcPct val="35000"/>
            </a:spcAft>
            <a:buNone/>
          </a:pPr>
          <a:r>
            <a:rPr lang="en-GB" sz="1300" b="1" kern="1200" dirty="0" err="1">
              <a:solidFill>
                <a:schemeClr val="tx1"/>
              </a:solidFill>
            </a:rPr>
            <a:t>Objectif</a:t>
          </a:r>
          <a:r>
            <a:rPr lang="en-GB" sz="1300" b="1" kern="1200" dirty="0">
              <a:solidFill>
                <a:schemeClr val="tx1"/>
              </a:solidFill>
            </a:rPr>
            <a:t> </a:t>
          </a:r>
          <a:r>
            <a:rPr lang="en-GB" sz="1300" b="1" kern="1200" dirty="0" err="1">
              <a:solidFill>
                <a:schemeClr val="tx1"/>
              </a:solidFill>
            </a:rPr>
            <a:t>général</a:t>
          </a:r>
          <a:endParaRPr lang="en-GB" sz="1300" b="1" kern="1200" dirty="0">
            <a:solidFill>
              <a:schemeClr val="tx1"/>
            </a:solidFill>
          </a:endParaRPr>
        </a:p>
      </dsp:txBody>
      <dsp:txXfrm>
        <a:off x="6333008" y="495861"/>
        <a:ext cx="1028096" cy="685397"/>
      </dsp:txXfrm>
    </dsp:sp>
    <dsp:sp modelId="{B610FE13-5AA6-45C5-A7EA-C12BDBFAC7BF}">
      <dsp:nvSpPr>
        <dsp:cNvPr id="0" name=""/>
        <dsp:cNvSpPr/>
      </dsp:nvSpPr>
      <dsp:spPr>
        <a:xfrm>
          <a:off x="5990309" y="1266934"/>
          <a:ext cx="1370794"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fr-BE" sz="1300" kern="1200" noProof="0" dirty="0"/>
            <a:t>Changement à long terme et généralisé</a:t>
          </a:r>
        </a:p>
      </dsp:txBody>
      <dsp:txXfrm>
        <a:off x="5990309" y="1266934"/>
        <a:ext cx="1370794" cy="1287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15D4ED-4B99-4402-A486-F53A568ADE22}">
      <dsp:nvSpPr>
        <dsp:cNvPr id="0" name=""/>
        <dsp:cNvSpPr/>
      </dsp:nvSpPr>
      <dsp:spPr>
        <a:xfrm>
          <a:off x="335" y="437361"/>
          <a:ext cx="1713493" cy="685397"/>
        </a:xfrm>
        <a:prstGeom prst="chevr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b="1" kern="1200" dirty="0" err="1">
              <a:solidFill>
                <a:srgbClr val="FF0000"/>
              </a:solidFill>
            </a:rPr>
            <a:t>Moyens</a:t>
          </a:r>
          <a:endParaRPr lang="en-GB" sz="1300" b="1" kern="1200" dirty="0">
            <a:solidFill>
              <a:srgbClr val="FF0000"/>
            </a:solidFill>
          </a:endParaRPr>
        </a:p>
      </dsp:txBody>
      <dsp:txXfrm>
        <a:off x="343034" y="437361"/>
        <a:ext cx="1028096" cy="685397"/>
      </dsp:txXfrm>
    </dsp:sp>
    <dsp:sp modelId="{14C6B991-AF88-48C2-86C4-54E735B1DBF8}">
      <dsp:nvSpPr>
        <dsp:cNvPr id="0" name=""/>
        <dsp:cNvSpPr/>
      </dsp:nvSpPr>
      <dsp:spPr>
        <a:xfrm>
          <a:off x="335" y="1208434"/>
          <a:ext cx="1370794" cy="14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fr-BE" sz="1600" b="1" kern="1200" dirty="0"/>
            <a:t>Apport financier &amp;</a:t>
          </a:r>
          <a:endParaRPr lang="en-GB" sz="1600" b="1" kern="1200" dirty="0"/>
        </a:p>
        <a:p>
          <a:pPr marL="171450" lvl="1" indent="-171450" algn="l" defTabSz="711200">
            <a:lnSpc>
              <a:spcPct val="90000"/>
            </a:lnSpc>
            <a:spcBef>
              <a:spcPct val="0"/>
            </a:spcBef>
            <a:spcAft>
              <a:spcPct val="15000"/>
            </a:spcAft>
            <a:buChar char="•"/>
          </a:pPr>
          <a:r>
            <a:rPr lang="en-GB" sz="1600" b="1" kern="1200" dirty="0"/>
            <a:t>Mobilisation RH (experts, cadres </a:t>
          </a:r>
          <a:r>
            <a:rPr lang="en-GB" sz="1600" b="1" kern="1200" dirty="0" err="1"/>
            <a:t>nationaux</a:t>
          </a:r>
          <a:r>
            <a:rPr lang="en-GB" sz="1600" b="1" kern="1200" dirty="0"/>
            <a:t>)</a:t>
          </a:r>
        </a:p>
      </dsp:txBody>
      <dsp:txXfrm>
        <a:off x="335" y="1208434"/>
        <a:ext cx="1370794" cy="1404000"/>
      </dsp:txXfrm>
    </dsp:sp>
    <dsp:sp modelId="{AF1DFABA-8234-469D-81C0-DA3F96C94B24}">
      <dsp:nvSpPr>
        <dsp:cNvPr id="0" name=""/>
        <dsp:cNvSpPr/>
      </dsp:nvSpPr>
      <dsp:spPr>
        <a:xfrm>
          <a:off x="1497828" y="437361"/>
          <a:ext cx="1713493" cy="685397"/>
        </a:xfrm>
        <a:prstGeom prst="chevron">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b="1" kern="1200" dirty="0" err="1"/>
            <a:t>Activités</a:t>
          </a:r>
          <a:endParaRPr lang="en-GB" sz="1300" b="1" kern="1200" dirty="0"/>
        </a:p>
      </dsp:txBody>
      <dsp:txXfrm>
        <a:off x="1840527" y="437361"/>
        <a:ext cx="1028096" cy="685397"/>
      </dsp:txXfrm>
    </dsp:sp>
    <dsp:sp modelId="{C27754A2-1151-4258-9941-9D61DE159A42}">
      <dsp:nvSpPr>
        <dsp:cNvPr id="0" name=""/>
        <dsp:cNvSpPr/>
      </dsp:nvSpPr>
      <dsp:spPr>
        <a:xfrm>
          <a:off x="1497828" y="1208434"/>
          <a:ext cx="1370794" cy="14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fr-BE" sz="1600" b="1" kern="1200" dirty="0"/>
            <a:t>Achat de manuels</a:t>
          </a:r>
          <a:endParaRPr lang="en-GB" sz="1600" b="1" kern="1200" dirty="0"/>
        </a:p>
        <a:p>
          <a:pPr marL="171450" lvl="1" indent="-171450" algn="l" defTabSz="711200">
            <a:lnSpc>
              <a:spcPct val="90000"/>
            </a:lnSpc>
            <a:spcBef>
              <a:spcPct val="0"/>
            </a:spcBef>
            <a:spcAft>
              <a:spcPct val="15000"/>
            </a:spcAft>
            <a:buChar char="•"/>
          </a:pPr>
          <a:r>
            <a:rPr lang="fr-BE" sz="1600" b="1" kern="1200" dirty="0"/>
            <a:t>Organisation de formations</a:t>
          </a:r>
        </a:p>
      </dsp:txBody>
      <dsp:txXfrm>
        <a:off x="1497828" y="1208434"/>
        <a:ext cx="1370794" cy="1404000"/>
      </dsp:txXfrm>
    </dsp:sp>
    <dsp:sp modelId="{933419C3-00B3-4440-BFB7-EEC0E48BAB9B}">
      <dsp:nvSpPr>
        <dsp:cNvPr id="0" name=""/>
        <dsp:cNvSpPr/>
      </dsp:nvSpPr>
      <dsp:spPr>
        <a:xfrm>
          <a:off x="2995322" y="437361"/>
          <a:ext cx="1713493" cy="685397"/>
        </a:xfrm>
        <a:prstGeom prst="chevron">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b="1" kern="1200" dirty="0" err="1">
              <a:solidFill>
                <a:srgbClr val="FF0000"/>
              </a:solidFill>
            </a:rPr>
            <a:t>Résultats</a:t>
          </a:r>
          <a:endParaRPr lang="en-GB" sz="1300" b="1" kern="1200" dirty="0">
            <a:solidFill>
              <a:srgbClr val="FF0000"/>
            </a:solidFill>
          </a:endParaRPr>
        </a:p>
      </dsp:txBody>
      <dsp:txXfrm>
        <a:off x="3338021" y="437361"/>
        <a:ext cx="1028096" cy="685397"/>
      </dsp:txXfrm>
    </dsp:sp>
    <dsp:sp modelId="{981A7C5A-ECB8-4E83-B09C-45E6E33E734B}">
      <dsp:nvSpPr>
        <dsp:cNvPr id="0" name=""/>
        <dsp:cNvSpPr/>
      </dsp:nvSpPr>
      <dsp:spPr>
        <a:xfrm>
          <a:off x="2995322" y="1208434"/>
          <a:ext cx="1370794" cy="14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fr-BE" altLang="en-US" sz="1600" b="1" kern="1200" dirty="0">
              <a:solidFill>
                <a:srgbClr val="000000"/>
              </a:solidFill>
            </a:rPr>
            <a:t>Manuels délivrés</a:t>
          </a:r>
          <a:endParaRPr lang="en-GB" sz="1600" b="1" kern="1200" dirty="0"/>
        </a:p>
        <a:p>
          <a:pPr marL="171450" lvl="1" indent="-171450" algn="l" defTabSz="711200">
            <a:lnSpc>
              <a:spcPct val="90000"/>
            </a:lnSpc>
            <a:spcBef>
              <a:spcPct val="0"/>
            </a:spcBef>
            <a:spcAft>
              <a:spcPct val="15000"/>
            </a:spcAft>
            <a:buChar char="•"/>
          </a:pPr>
          <a:r>
            <a:rPr lang="fr-BE" altLang="en-US" sz="1600" b="1" kern="1200" dirty="0">
              <a:solidFill>
                <a:srgbClr val="000000"/>
              </a:solidFill>
            </a:rPr>
            <a:t>Enseignants formés</a:t>
          </a:r>
        </a:p>
      </dsp:txBody>
      <dsp:txXfrm>
        <a:off x="2995322" y="1208434"/>
        <a:ext cx="1370794" cy="1404000"/>
      </dsp:txXfrm>
    </dsp:sp>
    <dsp:sp modelId="{153CCB94-B9F5-4721-83C8-D673474FA890}">
      <dsp:nvSpPr>
        <dsp:cNvPr id="0" name=""/>
        <dsp:cNvSpPr/>
      </dsp:nvSpPr>
      <dsp:spPr>
        <a:xfrm>
          <a:off x="4492815" y="437361"/>
          <a:ext cx="1713493" cy="685397"/>
        </a:xfrm>
        <a:prstGeom prst="chevron">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b="1" kern="1200" dirty="0" err="1">
              <a:solidFill>
                <a:schemeClr val="tx1"/>
              </a:solidFill>
            </a:rPr>
            <a:t>Objectifs</a:t>
          </a:r>
          <a:r>
            <a:rPr lang="en-GB" sz="1300" b="1" kern="1200" dirty="0">
              <a:solidFill>
                <a:schemeClr val="tx1"/>
              </a:solidFill>
            </a:rPr>
            <a:t> </a:t>
          </a:r>
          <a:r>
            <a:rPr lang="en-GB" sz="1300" b="1" kern="1200" dirty="0" err="1">
              <a:solidFill>
                <a:schemeClr val="tx1"/>
              </a:solidFill>
            </a:rPr>
            <a:t>spécifiques</a:t>
          </a:r>
          <a:endParaRPr lang="en-GB" sz="1300" b="1" kern="1200" dirty="0">
            <a:solidFill>
              <a:schemeClr val="tx1"/>
            </a:solidFill>
          </a:endParaRPr>
        </a:p>
      </dsp:txBody>
      <dsp:txXfrm>
        <a:off x="4835514" y="437361"/>
        <a:ext cx="1028096" cy="685397"/>
      </dsp:txXfrm>
    </dsp:sp>
    <dsp:sp modelId="{0FC4CB45-2EA3-4174-8218-ADDA0F5EFD1B}">
      <dsp:nvSpPr>
        <dsp:cNvPr id="0" name=""/>
        <dsp:cNvSpPr/>
      </dsp:nvSpPr>
      <dsp:spPr>
        <a:xfrm>
          <a:off x="4492815" y="1208434"/>
          <a:ext cx="1370794" cy="14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fr-BE" altLang="en-US" sz="1600" b="1" kern="1200" dirty="0">
              <a:solidFill>
                <a:srgbClr val="000000"/>
              </a:solidFill>
            </a:rPr>
            <a:t>Augmentation de l'achèvement et de la qualité des études</a:t>
          </a:r>
          <a:endParaRPr lang="en-GB" sz="1600" b="1" kern="1200" dirty="0"/>
        </a:p>
      </dsp:txBody>
      <dsp:txXfrm>
        <a:off x="4492815" y="1208434"/>
        <a:ext cx="1370794" cy="1404000"/>
      </dsp:txXfrm>
    </dsp:sp>
    <dsp:sp modelId="{62E022EB-690C-46CE-A555-E012FB743341}">
      <dsp:nvSpPr>
        <dsp:cNvPr id="0" name=""/>
        <dsp:cNvSpPr/>
      </dsp:nvSpPr>
      <dsp:spPr>
        <a:xfrm>
          <a:off x="5990309" y="437361"/>
          <a:ext cx="1713493" cy="685397"/>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chemeClr val="tx1"/>
              </a:solidFill>
            </a:rPr>
            <a:t>Impact</a:t>
          </a:r>
        </a:p>
        <a:p>
          <a:pPr marL="0" lvl="0" indent="0" algn="ctr" defTabSz="577850">
            <a:lnSpc>
              <a:spcPct val="90000"/>
            </a:lnSpc>
            <a:spcBef>
              <a:spcPct val="0"/>
            </a:spcBef>
            <a:spcAft>
              <a:spcPct val="35000"/>
            </a:spcAft>
            <a:buNone/>
          </a:pPr>
          <a:r>
            <a:rPr lang="en-GB" sz="1300" b="1" kern="1200" dirty="0" err="1">
              <a:solidFill>
                <a:schemeClr val="tx1"/>
              </a:solidFill>
            </a:rPr>
            <a:t>Objectif</a:t>
          </a:r>
          <a:r>
            <a:rPr lang="en-GB" sz="1300" b="1" kern="1200" dirty="0">
              <a:solidFill>
                <a:schemeClr val="tx1"/>
              </a:solidFill>
            </a:rPr>
            <a:t> </a:t>
          </a:r>
          <a:r>
            <a:rPr lang="en-GB" sz="1300" b="1" kern="1200" dirty="0" err="1">
              <a:solidFill>
                <a:schemeClr val="tx1"/>
              </a:solidFill>
            </a:rPr>
            <a:t>général</a:t>
          </a:r>
          <a:endParaRPr lang="en-GB" sz="1300" b="1" kern="1200" dirty="0">
            <a:solidFill>
              <a:schemeClr val="tx1"/>
            </a:solidFill>
          </a:endParaRPr>
        </a:p>
      </dsp:txBody>
      <dsp:txXfrm>
        <a:off x="6333008" y="437361"/>
        <a:ext cx="1028096" cy="685397"/>
      </dsp:txXfrm>
    </dsp:sp>
    <dsp:sp modelId="{B610FE13-5AA6-45C5-A7EA-C12BDBFAC7BF}">
      <dsp:nvSpPr>
        <dsp:cNvPr id="0" name=""/>
        <dsp:cNvSpPr/>
      </dsp:nvSpPr>
      <dsp:spPr>
        <a:xfrm>
          <a:off x="5990309" y="1208434"/>
          <a:ext cx="1370794" cy="14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fr-BE" altLang="en-US" sz="1600" b="1" kern="1200" dirty="0">
              <a:solidFill>
                <a:srgbClr val="000000"/>
              </a:solidFill>
            </a:rPr>
            <a:t>Augmentation de l‘emploi des jeunes diplômes</a:t>
          </a:r>
          <a:endParaRPr lang="fr-BE" sz="1600" b="1" kern="1200" noProof="0" dirty="0"/>
        </a:p>
      </dsp:txBody>
      <dsp:txXfrm>
        <a:off x="5990309" y="1208434"/>
        <a:ext cx="1370794" cy="14040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defTabSz="745137" fontAlgn="auto">
              <a:spcBef>
                <a:spcPts val="0"/>
              </a:spcBef>
              <a:spcAft>
                <a:spcPts val="0"/>
              </a:spcAft>
              <a:defRPr sz="1300">
                <a:latin typeface="+mn-lt"/>
              </a:defRPr>
            </a:lvl1pPr>
          </a:lstStyle>
          <a:p>
            <a:pPr>
              <a:defRPr/>
            </a:pPr>
            <a:endParaRPr lang="fr-FR"/>
          </a:p>
        </p:txBody>
      </p:sp>
      <p:sp>
        <p:nvSpPr>
          <p:cNvPr id="3" name="Espace réservé de la date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defTabSz="745137" fontAlgn="auto">
              <a:spcBef>
                <a:spcPts val="0"/>
              </a:spcBef>
              <a:spcAft>
                <a:spcPts val="0"/>
              </a:spcAft>
              <a:defRPr sz="1300" smtClean="0">
                <a:latin typeface="+mn-lt"/>
              </a:defRPr>
            </a:lvl1pPr>
          </a:lstStyle>
          <a:p>
            <a:pPr>
              <a:defRPr/>
            </a:pPr>
            <a:fld id="{B42CCE20-BA43-4D4F-8D86-BF207B0677BB}" type="datetimeFigureOut">
              <a:rPr lang="fr-FR"/>
              <a:pPr>
                <a:defRPr/>
              </a:pPr>
              <a:t>11/09/2024</a:t>
            </a:fld>
            <a:endParaRPr lang="fr-FR"/>
          </a:p>
        </p:txBody>
      </p:sp>
      <p:sp>
        <p:nvSpPr>
          <p:cNvPr id="4" name="Espace réservé du pied de page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defTabSz="745137" fontAlgn="auto">
              <a:spcBef>
                <a:spcPts val="0"/>
              </a:spcBef>
              <a:spcAft>
                <a:spcPts val="0"/>
              </a:spcAft>
              <a:defRPr sz="13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defTabSz="745137" fontAlgn="auto">
              <a:spcBef>
                <a:spcPts val="0"/>
              </a:spcBef>
              <a:spcAft>
                <a:spcPts val="0"/>
              </a:spcAft>
              <a:defRPr sz="1300" smtClean="0">
                <a:latin typeface="+mn-lt"/>
              </a:defRPr>
            </a:lvl1pPr>
          </a:lstStyle>
          <a:p>
            <a:pPr>
              <a:defRPr/>
            </a:pPr>
            <a:fld id="{B85940B9-DFF7-4CA5-8AC9-2BCEBAB5F46A}" type="slidenum">
              <a:rPr lang="fr-FR"/>
              <a:pPr>
                <a:defRPr/>
              </a:pPr>
              <a:t>‹N°›</a:t>
            </a:fld>
            <a:endParaRPr lang="fr-FR"/>
          </a:p>
        </p:txBody>
      </p:sp>
    </p:spTree>
    <p:extLst>
      <p:ext uri="{BB962C8B-B14F-4D97-AF65-F5344CB8AC3E}">
        <p14:creationId xmlns:p14="http://schemas.microsoft.com/office/powerpoint/2010/main" val="4227516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defTabSz="745137" fontAlgn="auto">
              <a:spcBef>
                <a:spcPts val="0"/>
              </a:spcBef>
              <a:spcAft>
                <a:spcPts val="0"/>
              </a:spcAft>
              <a:defRPr sz="1300">
                <a:latin typeface="+mn-lt"/>
              </a:defRPr>
            </a:lvl1pPr>
          </a:lstStyle>
          <a:p>
            <a:pPr>
              <a:defRPr/>
            </a:pPr>
            <a:endParaRPr lang="fr-FR"/>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defTabSz="745137" fontAlgn="auto">
              <a:spcBef>
                <a:spcPts val="0"/>
              </a:spcBef>
              <a:spcAft>
                <a:spcPts val="0"/>
              </a:spcAft>
              <a:defRPr sz="1300" smtClean="0">
                <a:latin typeface="+mn-lt"/>
              </a:defRPr>
            </a:lvl1pPr>
          </a:lstStyle>
          <a:p>
            <a:pPr>
              <a:defRPr/>
            </a:pPr>
            <a:fld id="{9733885D-3D56-4FDE-9CE2-C553FFFF280A}" type="datetimeFigureOut">
              <a:rPr lang="fr-FR"/>
              <a:pPr>
                <a:defRPr/>
              </a:pPr>
              <a:t>11/09/2024</a:t>
            </a:fld>
            <a:endParaRPr lang="fr-FR"/>
          </a:p>
        </p:txBody>
      </p:sp>
      <p:sp>
        <p:nvSpPr>
          <p:cNvPr id="4" name="Espace réservé de l'image des diapositives 3"/>
          <p:cNvSpPr>
            <a:spLocks noGrp="1" noRot="1" noChangeAspect="1"/>
          </p:cNvSpPr>
          <p:nvPr>
            <p:ph type="sldImg" idx="2"/>
          </p:nvPr>
        </p:nvSpPr>
        <p:spPr>
          <a:xfrm>
            <a:off x="141288" y="768350"/>
            <a:ext cx="6816725" cy="3836988"/>
          </a:xfrm>
          <a:prstGeom prst="rect">
            <a:avLst/>
          </a:prstGeom>
          <a:noFill/>
          <a:ln w="12700">
            <a:solidFill>
              <a:prstClr val="black"/>
            </a:solidFill>
          </a:ln>
        </p:spPr>
        <p:txBody>
          <a:bodyPr vert="horz" lIns="99048" tIns="49524" rIns="99048" bIns="49524" rtlCol="0" anchor="ctr"/>
          <a:lstStyle/>
          <a:p>
            <a:pPr lvl="0"/>
            <a:endParaRPr lang="fr-FR" noProof="0"/>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defTabSz="745137" fontAlgn="auto">
              <a:spcBef>
                <a:spcPts val="0"/>
              </a:spcBef>
              <a:spcAft>
                <a:spcPts val="0"/>
              </a:spcAft>
              <a:defRPr sz="13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defTabSz="745137" fontAlgn="auto">
              <a:spcBef>
                <a:spcPts val="0"/>
              </a:spcBef>
              <a:spcAft>
                <a:spcPts val="0"/>
              </a:spcAft>
              <a:defRPr sz="1300" smtClean="0">
                <a:latin typeface="+mn-lt"/>
              </a:defRPr>
            </a:lvl1pPr>
          </a:lstStyle>
          <a:p>
            <a:pPr>
              <a:defRPr/>
            </a:pPr>
            <a:fld id="{14B0A557-4694-4AA6-837B-441AECC9AD57}" type="slidenum">
              <a:rPr lang="fr-FR"/>
              <a:pPr>
                <a:defRPr/>
              </a:pPr>
              <a:t>‹N°›</a:t>
            </a:fld>
            <a:endParaRPr lang="fr-FR"/>
          </a:p>
        </p:txBody>
      </p:sp>
    </p:spTree>
    <p:extLst>
      <p:ext uri="{BB962C8B-B14F-4D97-AF65-F5344CB8AC3E}">
        <p14:creationId xmlns:p14="http://schemas.microsoft.com/office/powerpoint/2010/main" val="220383610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14B0A557-4694-4AA6-837B-441AECC9AD57}" type="slidenum">
              <a:rPr lang="fr-FR" smtClean="0"/>
              <a:pPr>
                <a:defRPr/>
              </a:pPr>
              <a:t>0</a:t>
            </a:fld>
            <a:endParaRPr lang="fr-FR"/>
          </a:p>
        </p:txBody>
      </p:sp>
    </p:spTree>
    <p:extLst>
      <p:ext uri="{BB962C8B-B14F-4D97-AF65-F5344CB8AC3E}">
        <p14:creationId xmlns:p14="http://schemas.microsoft.com/office/powerpoint/2010/main" val="2326209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2770" name="Espace réservé des commentaires 2"/>
          <p:cNvSpPr>
            <a:spLocks noGrp="1"/>
          </p:cNvSpPr>
          <p:nvPr>
            <p:ph type="body" idx="1"/>
          </p:nvPr>
        </p:nvSpPr>
        <p:spPr bwMode="auto">
          <a:xfrm>
            <a:off x="493007" y="4861441"/>
            <a:ext cx="6113286" cy="4605576"/>
          </a:xfrm>
          <a:noFill/>
        </p:spPr>
        <p:txBody>
          <a:bodyPr wrap="square" numCol="1" anchor="t" anchorCtr="0" compatLnSpc="1">
            <a:prstTxWarp prst="textNoShape">
              <a:avLst/>
            </a:prstTxWarp>
          </a:bodyPr>
          <a:lstStyle/>
          <a:p>
            <a:pPr algn="just">
              <a:spcBef>
                <a:spcPts val="650"/>
              </a:spcBef>
            </a:pPr>
            <a:r>
              <a:rPr lang="fr-FR" b="1" dirty="0">
                <a:solidFill>
                  <a:srgbClr val="E0574C"/>
                </a:solidFill>
                <a:latin typeface="Times New Roman" pitchFamily="18" charset="0"/>
                <a:cs typeface="Times New Roman" pitchFamily="18" charset="0"/>
              </a:rPr>
              <a:t>ENFIN! Voilà cette fameuse matrice du cadre logique</a:t>
            </a:r>
            <a:r>
              <a:rPr lang="fr-FR" dirty="0">
                <a:latin typeface="Times New Roman" pitchFamily="18" charset="0"/>
                <a:cs typeface="Times New Roman" pitchFamily="18" charset="0"/>
              </a:rPr>
              <a:t>! Elle se dévoile mais reste mystérieuse;</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dirty="0">
                <a:latin typeface="Times New Roman" pitchFamily="18" charset="0"/>
                <a:cs typeface="Times New Roman" pitchFamily="18" charset="0"/>
              </a:rPr>
              <a:t>Simplement </a:t>
            </a:r>
            <a:r>
              <a:rPr lang="fr-FR" dirty="0">
                <a:solidFill>
                  <a:srgbClr val="E0574C"/>
                </a:solidFill>
                <a:latin typeface="Times New Roman" pitchFamily="18" charset="0"/>
                <a:cs typeface="Times New Roman" pitchFamily="18" charset="0"/>
              </a:rPr>
              <a:t>passer en revue les différents éléments et termes qui la compose en commençant  par les termes de l’ordonnée puis de l’abscisse</a:t>
            </a:r>
            <a:r>
              <a:rPr lang="fr-FR" dirty="0">
                <a:latin typeface="Times New Roman" pitchFamily="18" charset="0"/>
                <a:cs typeface="Times New Roman" pitchFamily="18" charset="0"/>
              </a:rPr>
              <a:t>. </a:t>
            </a:r>
          </a:p>
          <a:p>
            <a:pPr algn="just">
              <a:spcBef>
                <a:spcPts val="650"/>
              </a:spcBef>
            </a:pPr>
            <a:r>
              <a:rPr lang="fr-FR" dirty="0">
                <a:latin typeface="Times New Roman" pitchFamily="18" charset="0"/>
                <a:cs typeface="Times New Roman" pitchFamily="18" charset="0"/>
              </a:rPr>
              <a:t>Montrer que la plupart des </a:t>
            </a:r>
            <a:r>
              <a:rPr lang="fr-FR" dirty="0">
                <a:solidFill>
                  <a:srgbClr val="E0574C"/>
                </a:solidFill>
                <a:latin typeface="Times New Roman" pitchFamily="18" charset="0"/>
                <a:cs typeface="Times New Roman" pitchFamily="18" charset="0"/>
              </a:rPr>
              <a:t>termes sont familiers et ont déjà été abordés précédemment</a:t>
            </a:r>
            <a:r>
              <a:rPr lang="fr-FR" dirty="0">
                <a:latin typeface="Times New Roman" pitchFamily="18" charset="0"/>
                <a:cs typeface="Times New Roman" pitchFamily="18" charset="0"/>
              </a:rPr>
              <a:t> MAIS attention à se mettre d’accord sur des définitions communes pour une bonne utilisation du cadre.</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dirty="0">
                <a:latin typeface="Times New Roman" pitchFamily="18" charset="0"/>
                <a:cs typeface="Times New Roman" pitchFamily="18" charset="0"/>
              </a:rPr>
              <a:t>Parler des objectifs (ou impact dans la nouvelle terminologie UE), des résultats et des activités, qui rappelons-le, ne font pas partie intégrante du cadre logique. </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b="1" dirty="0">
                <a:solidFill>
                  <a:srgbClr val="E0574C"/>
                </a:solidFill>
                <a:latin typeface="Times New Roman" pitchFamily="18" charset="0"/>
                <a:cs typeface="Times New Roman" pitchFamily="18" charset="0"/>
              </a:rPr>
              <a:t>Expliquer que l’on va passer en revue la construction du cadre, étape par étape</a:t>
            </a:r>
            <a:r>
              <a:rPr lang="fr-FR" dirty="0">
                <a:latin typeface="Times New Roman" pitchFamily="18" charset="0"/>
                <a:cs typeface="Times New Roman" pitchFamily="18" charset="0"/>
              </a:rPr>
              <a:t>, en commençant par construire la logique du projet, puis les indicateurs et enfin les risques et hypothèses. Ce sera l’objet de toutes les prochaines sessions de cette formation.</a:t>
            </a:r>
          </a:p>
        </p:txBody>
      </p:sp>
      <p:sp>
        <p:nvSpPr>
          <p:cNvPr id="3277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8E6250F8-8658-43ED-8F7F-373594A84673}" type="slidenum">
              <a:rPr lang="fr-FR"/>
              <a:pPr defTabSz="744579" fontAlgn="base">
                <a:spcBef>
                  <a:spcPct val="0"/>
                </a:spcBef>
                <a:spcAft>
                  <a:spcPct val="0"/>
                </a:spcAft>
              </a:pPr>
              <a:t>9</a:t>
            </a:fld>
            <a:endParaRPr lang="fr-FR" dirty="0"/>
          </a:p>
        </p:txBody>
      </p:sp>
    </p:spTree>
    <p:extLst>
      <p:ext uri="{BB962C8B-B14F-4D97-AF65-F5344CB8AC3E}">
        <p14:creationId xmlns:p14="http://schemas.microsoft.com/office/powerpoint/2010/main" val="586661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4818" name="Espace réservé des commentaires 2"/>
          <p:cNvSpPr>
            <a:spLocks noGrp="1"/>
          </p:cNvSpPr>
          <p:nvPr>
            <p:ph type="body" idx="1"/>
          </p:nvPr>
        </p:nvSpPr>
        <p:spPr bwMode="auto">
          <a:xfrm>
            <a:off x="419057" y="4875656"/>
            <a:ext cx="6261188" cy="4591361"/>
          </a:xfrm>
          <a:noFill/>
        </p:spPr>
        <p:txBody>
          <a:bodyPr wrap="square" numCol="1" anchor="t" anchorCtr="0" compatLnSpc="1">
            <a:prstTxWarp prst="textNoShape">
              <a:avLst/>
            </a:prstTxWarp>
            <a:normAutofit/>
          </a:bodyPr>
          <a:lstStyle/>
          <a:p>
            <a:pPr algn="just">
              <a:spcBef>
                <a:spcPts val="650"/>
              </a:spcBef>
            </a:pPr>
            <a:r>
              <a:rPr lang="fr-FR" dirty="0">
                <a:latin typeface="Times New Roman" pitchFamily="18" charset="0"/>
                <a:cs typeface="Times New Roman" pitchFamily="18" charset="0"/>
              </a:rPr>
              <a:t>Avant d’examiner le Cadre logique dans son format standard et complet, il nous faut </a:t>
            </a:r>
            <a:r>
              <a:rPr lang="fr-FR" dirty="0">
                <a:solidFill>
                  <a:srgbClr val="E0574C"/>
                </a:solidFill>
                <a:latin typeface="Times New Roman" pitchFamily="18" charset="0"/>
                <a:cs typeface="Times New Roman" pitchFamily="18" charset="0"/>
              </a:rPr>
              <a:t>expliquer le sens de son élément le plus important : la logique d’intervention</a:t>
            </a:r>
          </a:p>
          <a:p>
            <a:pPr algn="just">
              <a:spcBef>
                <a:spcPts val="650"/>
              </a:spcBef>
            </a:pPr>
            <a:r>
              <a:rPr lang="fr-FR" dirty="0">
                <a:latin typeface="Times New Roman" pitchFamily="18" charset="0"/>
                <a:cs typeface="Times New Roman" pitchFamily="18" charset="0"/>
              </a:rPr>
              <a:t>La </a:t>
            </a:r>
            <a:r>
              <a:rPr lang="fr-FR" dirty="0">
                <a:solidFill>
                  <a:srgbClr val="E0574C"/>
                </a:solidFill>
                <a:latin typeface="Times New Roman" pitchFamily="18" charset="0"/>
                <a:cs typeface="Times New Roman" pitchFamily="18" charset="0"/>
              </a:rPr>
              <a:t>logique d’intervention est organisée en quatre niveaux, reliés par une relation verticale de cause à effet, de bas en haut</a:t>
            </a:r>
          </a:p>
          <a:p>
            <a:pPr algn="just">
              <a:spcBef>
                <a:spcPts val="650"/>
              </a:spcBef>
            </a:pPr>
            <a:r>
              <a:rPr lang="fr-FR" dirty="0">
                <a:latin typeface="Times New Roman" pitchFamily="18" charset="0"/>
                <a:cs typeface="Times New Roman" pitchFamily="18" charset="0"/>
              </a:rPr>
              <a:t>Selon la logique, les activités amènent des résultats, les résultats mènent à la réalisation du but du projet et le but du projet contribue à la réalisation des objectifs généraux</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dirty="0">
                <a:latin typeface="Times New Roman" pitchFamily="18" charset="0"/>
                <a:cs typeface="Times New Roman" pitchFamily="18" charset="0"/>
              </a:rPr>
              <a:t>Enchaînements de conditionnalités qui se lisent en zigzag de bas en droite vers le haut à gauche.</a:t>
            </a:r>
          </a:p>
          <a:p>
            <a:pPr algn="just">
              <a:spcBef>
                <a:spcPts val="650"/>
              </a:spcBef>
            </a:pPr>
            <a:endParaRPr lang="fr-BE" altLang="fr-FR" dirty="0">
              <a:latin typeface="Times New Roman" pitchFamily="18" charset="0"/>
              <a:cs typeface="Times New Roman" pitchFamily="18" charset="0"/>
            </a:endParaRPr>
          </a:p>
          <a:p>
            <a:pPr algn="just">
              <a:spcBef>
                <a:spcPts val="650"/>
              </a:spcBef>
            </a:pPr>
            <a:r>
              <a:rPr lang="fr-FR" altLang="fr-FR" b="1" dirty="0">
                <a:solidFill>
                  <a:srgbClr val="E0574C"/>
                </a:solidFill>
                <a:latin typeface="Times New Roman" pitchFamily="18" charset="0"/>
                <a:cs typeface="Times New Roman" pitchFamily="18" charset="0"/>
              </a:rPr>
              <a:t>La dia suivante donne une lecture de cette enchaînement: </a:t>
            </a:r>
            <a:r>
              <a:rPr lang="fr-FR" altLang="fr-FR" b="1" dirty="0">
                <a:latin typeface="Times New Roman" pitchFamily="18" charset="0"/>
                <a:cs typeface="Times New Roman" pitchFamily="18" charset="0"/>
              </a:rPr>
              <a:t>passer d’une dia à l’autre faire comprendre cette logique essentielle.</a:t>
            </a:r>
            <a:endParaRPr lang="fr-BE" altLang="fr-FR" b="1" dirty="0">
              <a:latin typeface="Times New Roman" pitchFamily="18" charset="0"/>
              <a:cs typeface="Times New Roman" pitchFamily="18" charset="0"/>
            </a:endParaRPr>
          </a:p>
          <a:p>
            <a:pPr algn="just">
              <a:spcBef>
                <a:spcPts val="650"/>
              </a:spcBef>
            </a:pPr>
            <a:r>
              <a:rPr lang="fr-BE" altLang="fr-FR" dirty="0">
                <a:solidFill>
                  <a:srgbClr val="E0574C"/>
                </a:solidFill>
                <a:latin typeface="Times New Roman" pitchFamily="18" charset="0"/>
                <a:cs typeface="Times New Roman" pitchFamily="18" charset="0"/>
              </a:rPr>
              <a:t>Si les conditions préalables sont réunies, les activités peuvent donc être entamées.</a:t>
            </a:r>
          </a:p>
          <a:p>
            <a:pPr algn="just">
              <a:spcBef>
                <a:spcPts val="650"/>
              </a:spcBef>
            </a:pPr>
            <a:r>
              <a:rPr lang="fr-BE" altLang="fr-FR" dirty="0">
                <a:solidFill>
                  <a:srgbClr val="E0574C"/>
                </a:solidFill>
                <a:latin typeface="Times New Roman" pitchFamily="18" charset="0"/>
                <a:cs typeface="Times New Roman" pitchFamily="18" charset="0"/>
              </a:rPr>
              <a:t>Si les activités sont effectuées et à condition que les hypothèses soient justes, les résultats doivent donc être atteints. </a:t>
            </a:r>
          </a:p>
          <a:p>
            <a:pPr algn="just">
              <a:spcBef>
                <a:spcPts val="650"/>
              </a:spcBef>
            </a:pPr>
            <a:r>
              <a:rPr lang="fr-BE" altLang="fr-FR" dirty="0">
                <a:solidFill>
                  <a:srgbClr val="E0574C"/>
                </a:solidFill>
                <a:latin typeface="Times New Roman" pitchFamily="18" charset="0"/>
                <a:cs typeface="Times New Roman" pitchFamily="18" charset="0"/>
              </a:rPr>
              <a:t>Si les résultats sont atteints et à condition que les hypothèses à ce niveau soient justes, l’objectif spécifique doit donc être atteint. </a:t>
            </a:r>
            <a:endParaRPr lang="fr-FR" altLang="fr-FR" dirty="0">
              <a:solidFill>
                <a:srgbClr val="E0574C"/>
              </a:solidFill>
              <a:latin typeface="Times New Roman" pitchFamily="18" charset="0"/>
              <a:cs typeface="Times New Roman" pitchFamily="18" charset="0"/>
            </a:endParaRPr>
          </a:p>
          <a:p>
            <a:pPr algn="just">
              <a:spcBef>
                <a:spcPts val="650"/>
              </a:spcBef>
            </a:pPr>
            <a:r>
              <a:rPr lang="fr-BE" altLang="fr-FR" dirty="0">
                <a:solidFill>
                  <a:srgbClr val="E0574C"/>
                </a:solidFill>
                <a:latin typeface="Times New Roman" pitchFamily="18" charset="0"/>
                <a:cs typeface="Times New Roman" pitchFamily="18" charset="0"/>
              </a:rPr>
              <a:t>Si l’objectif spécifique est atteint et à condition que les hypothèses à ce niveau soient justes, la prestation a contribuée aux objectifs globaux</a:t>
            </a:r>
            <a:endParaRPr lang="fr-FR" dirty="0">
              <a:solidFill>
                <a:srgbClr val="E0574C"/>
              </a:solidFill>
              <a:latin typeface="Times New Roman" pitchFamily="18" charset="0"/>
              <a:cs typeface="Times New Roman" pitchFamily="18" charset="0"/>
            </a:endParaRPr>
          </a:p>
        </p:txBody>
      </p:sp>
      <p:sp>
        <p:nvSpPr>
          <p:cNvPr id="3481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99B6F8BE-71E7-4CF3-9E10-78CE9CD20CED}" type="slidenum">
              <a:rPr lang="fr-FR"/>
              <a:pPr defTabSz="744579" fontAlgn="base">
                <a:spcBef>
                  <a:spcPct val="0"/>
                </a:spcBef>
                <a:spcAft>
                  <a:spcPct val="0"/>
                </a:spcAft>
              </a:pPr>
              <a:t>10</a:t>
            </a:fld>
            <a:endParaRPr lang="fr-FR" dirty="0"/>
          </a:p>
        </p:txBody>
      </p:sp>
    </p:spTree>
    <p:extLst>
      <p:ext uri="{BB962C8B-B14F-4D97-AF65-F5344CB8AC3E}">
        <p14:creationId xmlns:p14="http://schemas.microsoft.com/office/powerpoint/2010/main" val="776897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6866" name="Espace réservé des commentaires 2"/>
          <p:cNvSpPr>
            <a:spLocks noGrp="1"/>
          </p:cNvSpPr>
          <p:nvPr>
            <p:ph type="body" idx="1"/>
          </p:nvPr>
        </p:nvSpPr>
        <p:spPr bwMode="auto">
          <a:xfrm>
            <a:off x="493007" y="4861441"/>
            <a:ext cx="6113286" cy="4605576"/>
          </a:xfrm>
          <a:noFill/>
        </p:spPr>
        <p:txBody>
          <a:bodyPr wrap="square" numCol="1" anchor="t" anchorCtr="0" compatLnSpc="1">
            <a:prstTxWarp prst="textNoShape">
              <a:avLst/>
            </a:prstTxWarp>
          </a:bodyPr>
          <a:lstStyle/>
          <a:p>
            <a:pPr algn="just">
              <a:spcBef>
                <a:spcPts val="650"/>
              </a:spcBef>
            </a:pPr>
            <a:r>
              <a:rPr lang="fr-FR" dirty="0">
                <a:latin typeface="Times New Roman" pitchFamily="18" charset="0"/>
                <a:cs typeface="Times New Roman" pitchFamily="18" charset="0"/>
              </a:rPr>
              <a:t>Ceci est la </a:t>
            </a:r>
            <a:r>
              <a:rPr lang="fr-FR" dirty="0">
                <a:solidFill>
                  <a:srgbClr val="E0574C"/>
                </a:solidFill>
                <a:latin typeface="Times New Roman" pitchFamily="18" charset="0"/>
                <a:cs typeface="Times New Roman" pitchFamily="18" charset="0"/>
              </a:rPr>
              <a:t>commentaire de lecture de l’enchaînement logique de la dia précédente</a:t>
            </a:r>
            <a:r>
              <a:rPr lang="fr-FR" dirty="0">
                <a:latin typeface="Times New Roman" pitchFamily="18" charset="0"/>
                <a:cs typeface="Times New Roman" pitchFamily="18" charset="0"/>
              </a:rPr>
              <a:t>. Il faut lire ceci en montrant la dia précédente, puis la relire seule, pour faire rentrer la notion.</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dirty="0">
                <a:latin typeface="Times New Roman" pitchFamily="18" charset="0"/>
                <a:cs typeface="Times New Roman" pitchFamily="18" charset="0"/>
              </a:rPr>
              <a:t>Revenir ensuite à la dia précédente et </a:t>
            </a:r>
            <a:r>
              <a:rPr lang="fr-FR" dirty="0">
                <a:solidFill>
                  <a:srgbClr val="E0574C"/>
                </a:solidFill>
                <a:latin typeface="Times New Roman" pitchFamily="18" charset="0"/>
                <a:cs typeface="Times New Roman" pitchFamily="18" charset="0"/>
              </a:rPr>
              <a:t>demander à l’assistance de répéter la logique d’enchaînement et de lecture</a:t>
            </a:r>
            <a:r>
              <a:rPr lang="fr-FR" dirty="0">
                <a:latin typeface="Times New Roman" pitchFamily="18" charset="0"/>
                <a:cs typeface="Times New Roman" pitchFamily="18" charset="0"/>
              </a:rPr>
              <a:t>. Revenir une dernière fois sur cette dia.</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b="1" dirty="0">
                <a:solidFill>
                  <a:srgbClr val="E0574C"/>
                </a:solidFill>
                <a:latin typeface="Times New Roman" pitchFamily="18" charset="0"/>
                <a:cs typeface="Times New Roman" pitchFamily="18" charset="0"/>
              </a:rPr>
              <a:t>Il faut que la notion soit bien acquise pour la suite de la formation et pour comprendre la construction et l’utilisation du cadre logique</a:t>
            </a:r>
          </a:p>
        </p:txBody>
      </p:sp>
      <p:sp>
        <p:nvSpPr>
          <p:cNvPr id="3686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1AFFEAD3-9197-4522-AAB1-A07B2CC5A828}" type="slidenum">
              <a:rPr lang="fr-FR"/>
              <a:pPr defTabSz="744579" fontAlgn="base">
                <a:spcBef>
                  <a:spcPct val="0"/>
                </a:spcBef>
                <a:spcAft>
                  <a:spcPct val="0"/>
                </a:spcAft>
              </a:pPr>
              <a:t>11</a:t>
            </a:fld>
            <a:endParaRPr lang="fr-FR" dirty="0"/>
          </a:p>
        </p:txBody>
      </p:sp>
    </p:spTree>
    <p:extLst>
      <p:ext uri="{BB962C8B-B14F-4D97-AF65-F5344CB8AC3E}">
        <p14:creationId xmlns:p14="http://schemas.microsoft.com/office/powerpoint/2010/main" val="687659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8914" name="Espace réservé des commentaires 2"/>
          <p:cNvSpPr>
            <a:spLocks noGrp="1"/>
          </p:cNvSpPr>
          <p:nvPr>
            <p:ph type="body" idx="1"/>
          </p:nvPr>
        </p:nvSpPr>
        <p:spPr bwMode="auto">
          <a:xfrm>
            <a:off x="419057" y="4875656"/>
            <a:ext cx="6261188" cy="4591361"/>
          </a:xfrm>
          <a:noFill/>
        </p:spPr>
        <p:txBody>
          <a:bodyPr wrap="square" numCol="1" anchor="t" anchorCtr="0" compatLnSpc="1">
            <a:prstTxWarp prst="textNoShape">
              <a:avLst/>
            </a:prstTxWarp>
            <a:normAutofit fontScale="85000" lnSpcReduction="20000"/>
          </a:bodyPr>
          <a:lstStyle/>
          <a:p>
            <a:pPr algn="just">
              <a:lnSpc>
                <a:spcPct val="110000"/>
              </a:lnSpc>
              <a:spcBef>
                <a:spcPts val="650"/>
              </a:spcBef>
            </a:pPr>
            <a:r>
              <a:rPr lang="fr-FR" sz="1400" dirty="0">
                <a:latin typeface="Times New Roman" pitchFamily="18" charset="0"/>
                <a:cs typeface="Times New Roman" pitchFamily="18" charset="0"/>
              </a:rPr>
              <a:t>Le modèle logique à la base du cadre et les enchaînements logiques permettent de construire la logique d’intervention du projet, qui consiste en une description dynamique du projet. </a:t>
            </a:r>
            <a:r>
              <a:rPr lang="fr-FR" sz="1400" dirty="0">
                <a:solidFill>
                  <a:srgbClr val="E0574C"/>
                </a:solidFill>
                <a:latin typeface="Times New Roman" pitchFamily="18" charset="0"/>
                <a:cs typeface="Times New Roman" pitchFamily="18" charset="0"/>
              </a:rPr>
              <a:t>Revenir à la dia de la matrice du cadre logique et montrer qu’on aborde la 1ère colonne de la matrice, celle intitulée « description du projet ».</a:t>
            </a:r>
          </a:p>
          <a:p>
            <a:pPr algn="just">
              <a:lnSpc>
                <a:spcPct val="110000"/>
              </a:lnSpc>
              <a:spcBef>
                <a:spcPts val="650"/>
              </a:spcBef>
            </a:pPr>
            <a:r>
              <a:rPr lang="fr-FR" sz="1400" b="1" dirty="0">
                <a:solidFill>
                  <a:srgbClr val="E0574C"/>
                </a:solidFill>
                <a:latin typeface="Times New Roman" pitchFamily="18" charset="0"/>
                <a:cs typeface="Times New Roman" pitchFamily="18" charset="0"/>
              </a:rPr>
              <a:t>Passer en revue les quatre cases de la logique</a:t>
            </a:r>
            <a:r>
              <a:rPr lang="fr-FR" sz="1400" b="1" dirty="0">
                <a:latin typeface="Times New Roman" pitchFamily="18" charset="0"/>
                <a:cs typeface="Times New Roman" pitchFamily="18" charset="0"/>
              </a:rPr>
              <a:t> </a:t>
            </a:r>
            <a:r>
              <a:rPr lang="fr-FR" sz="1400" dirty="0">
                <a:latin typeface="Times New Roman" pitchFamily="18" charset="0"/>
                <a:cs typeface="Times New Roman" pitchFamily="18" charset="0"/>
              </a:rPr>
              <a:t>d’intervention qui décrit le projet. </a:t>
            </a:r>
          </a:p>
          <a:p>
            <a:pPr algn="just">
              <a:lnSpc>
                <a:spcPct val="110000"/>
              </a:lnSpc>
              <a:spcBef>
                <a:spcPts val="650"/>
              </a:spcBef>
            </a:pPr>
            <a:r>
              <a:rPr lang="fr-FR" sz="1400" dirty="0">
                <a:latin typeface="Times New Roman" pitchFamily="18" charset="0"/>
                <a:cs typeface="Times New Roman" pitchFamily="18" charset="0"/>
              </a:rPr>
              <a:t>Avant de commencer, </a:t>
            </a:r>
            <a:r>
              <a:rPr lang="fr-FR" sz="1400" b="1" dirty="0">
                <a:solidFill>
                  <a:srgbClr val="E0574C"/>
                </a:solidFill>
                <a:latin typeface="Times New Roman" pitchFamily="18" charset="0"/>
                <a:cs typeface="Times New Roman" pitchFamily="18" charset="0"/>
              </a:rPr>
              <a:t>demander si on lit de bas en haut ou de haut en bas?</a:t>
            </a:r>
            <a:r>
              <a:rPr lang="fr-FR" sz="1400" dirty="0">
                <a:latin typeface="Times New Roman" pitchFamily="18" charset="0"/>
                <a:cs typeface="Times New Roman" pitchFamily="18" charset="0"/>
              </a:rPr>
              <a:t> </a:t>
            </a:r>
            <a:r>
              <a:rPr lang="fr-FR" sz="1400" dirty="0">
                <a:solidFill>
                  <a:srgbClr val="E0574C"/>
                </a:solidFill>
                <a:latin typeface="Times New Roman" pitchFamily="18" charset="0"/>
                <a:cs typeface="Times New Roman" pitchFamily="18" charset="0"/>
              </a:rPr>
              <a:t>Question importante pour voir si la logique de l’intervention a été comprise</a:t>
            </a:r>
            <a:r>
              <a:rPr lang="fr-FR" sz="1400" dirty="0">
                <a:latin typeface="Times New Roman" pitchFamily="18" charset="0"/>
                <a:cs typeface="Times New Roman" pitchFamily="18" charset="0"/>
              </a:rPr>
              <a:t>; il faut bien sûr lire de bas en haut!!</a:t>
            </a:r>
          </a:p>
          <a:p>
            <a:pPr algn="just">
              <a:lnSpc>
                <a:spcPct val="110000"/>
              </a:lnSpc>
              <a:spcBef>
                <a:spcPts val="650"/>
              </a:spcBef>
            </a:pPr>
            <a:r>
              <a:rPr lang="fr-FR" sz="1400" dirty="0">
                <a:solidFill>
                  <a:srgbClr val="E0574C"/>
                </a:solidFill>
                <a:latin typeface="Times New Roman" pitchFamily="18" charset="0"/>
                <a:cs typeface="Times New Roman" pitchFamily="18" charset="0"/>
              </a:rPr>
              <a:t>Passer en revue les définitions données</a:t>
            </a:r>
            <a:r>
              <a:rPr lang="fr-FR" sz="1400" dirty="0">
                <a:latin typeface="Times New Roman" pitchFamily="18" charset="0"/>
                <a:cs typeface="Times New Roman" pitchFamily="18" charset="0"/>
              </a:rPr>
              <a:t>, en rappelant qu’en dessous des activités il y a d’abord les moyens à mobiliser pour mettre en œuvre une activités</a:t>
            </a:r>
          </a:p>
          <a:p>
            <a:pPr algn="just">
              <a:lnSpc>
                <a:spcPct val="110000"/>
              </a:lnSpc>
              <a:spcBef>
                <a:spcPts val="650"/>
              </a:spcBef>
            </a:pPr>
            <a:r>
              <a:rPr lang="fr-FR" sz="1400" b="1" dirty="0">
                <a:solidFill>
                  <a:srgbClr val="E0574C"/>
                </a:solidFill>
                <a:latin typeface="Times New Roman" pitchFamily="18" charset="0"/>
                <a:cs typeface="Times New Roman" pitchFamily="18" charset="0"/>
              </a:rPr>
              <a:t>Moyens</a:t>
            </a:r>
            <a:r>
              <a:rPr lang="fr-FR" sz="1400" dirty="0">
                <a:latin typeface="Times New Roman" pitchFamily="18" charset="0"/>
                <a:cs typeface="Times New Roman" pitchFamily="18" charset="0"/>
              </a:rPr>
              <a:t>: financiers, humains, matériel, temps…</a:t>
            </a:r>
          </a:p>
          <a:p>
            <a:pPr algn="just">
              <a:lnSpc>
                <a:spcPct val="110000"/>
              </a:lnSpc>
              <a:spcBef>
                <a:spcPts val="650"/>
              </a:spcBef>
            </a:pPr>
            <a:r>
              <a:rPr lang="fr-FR" sz="1400" b="1" dirty="0">
                <a:solidFill>
                  <a:srgbClr val="E0574C"/>
                </a:solidFill>
                <a:latin typeface="Times New Roman" pitchFamily="18" charset="0"/>
                <a:cs typeface="Times New Roman" pitchFamily="18" charset="0"/>
              </a:rPr>
              <a:t>Activités</a:t>
            </a:r>
            <a:r>
              <a:rPr lang="fr-FR" sz="1400" dirty="0">
                <a:latin typeface="Times New Roman" pitchFamily="18" charset="0"/>
                <a:cs typeface="Times New Roman" pitchFamily="18" charset="0"/>
              </a:rPr>
              <a:t>: mobilisation de moyens pour FAIRE quelque chose qui a du sens, </a:t>
            </a:r>
            <a:r>
              <a:rPr lang="fr-FR" sz="1400" dirty="0" err="1">
                <a:latin typeface="Times New Roman" pitchFamily="18" charset="0"/>
                <a:cs typeface="Times New Roman" pitchFamily="18" charset="0"/>
              </a:rPr>
              <a:t>càd</a:t>
            </a:r>
            <a:r>
              <a:rPr lang="fr-FR" sz="1400" dirty="0">
                <a:latin typeface="Times New Roman" pitchFamily="18" charset="0"/>
                <a:cs typeface="Times New Roman" pitchFamily="18" charset="0"/>
              </a:rPr>
              <a:t> pour obtenir ou atteindre des résultats</a:t>
            </a:r>
          </a:p>
          <a:p>
            <a:pPr algn="just">
              <a:lnSpc>
                <a:spcPct val="110000"/>
              </a:lnSpc>
              <a:spcBef>
                <a:spcPts val="650"/>
              </a:spcBef>
            </a:pPr>
            <a:r>
              <a:rPr lang="fr-FR" sz="1400" b="1" dirty="0">
                <a:solidFill>
                  <a:srgbClr val="E0574C"/>
                </a:solidFill>
                <a:latin typeface="Times New Roman" pitchFamily="18" charset="0"/>
                <a:cs typeface="Times New Roman" pitchFamily="18" charset="0"/>
              </a:rPr>
              <a:t>Résultats</a:t>
            </a:r>
            <a:r>
              <a:rPr lang="fr-FR" sz="1400" dirty="0">
                <a:latin typeface="Times New Roman" pitchFamily="18" charset="0"/>
                <a:cs typeface="Times New Roman" pitchFamily="18" charset="0"/>
              </a:rPr>
              <a:t>: C’est ce à quoi abouti une activité: quelque chose de réelle, qui a un impact car on a lis en œuvre des activités pour y arriver! Essentiels dans une logique projet de </a:t>
            </a:r>
            <a:r>
              <a:rPr lang="fr-FR" sz="1400" dirty="0" err="1">
                <a:latin typeface="Times New Roman" pitchFamily="18" charset="0"/>
                <a:cs typeface="Times New Roman" pitchFamily="18" charset="0"/>
              </a:rPr>
              <a:t>contextualiser</a:t>
            </a:r>
            <a:r>
              <a:rPr lang="fr-FR" sz="1400" dirty="0">
                <a:latin typeface="Times New Roman" pitchFamily="18" charset="0"/>
                <a:cs typeface="Times New Roman" pitchFamily="18" charset="0"/>
              </a:rPr>
              <a:t> les activités que l’on fait et de se rendre compte des résultats que ces activités amènent: </a:t>
            </a:r>
            <a:r>
              <a:rPr lang="fr-FR" sz="1400" dirty="0">
                <a:solidFill>
                  <a:srgbClr val="E0574C"/>
                </a:solidFill>
                <a:latin typeface="Times New Roman" pitchFamily="18" charset="0"/>
                <a:cs typeface="Times New Roman" pitchFamily="18" charset="0"/>
              </a:rPr>
              <a:t>logique du changement.</a:t>
            </a:r>
          </a:p>
          <a:p>
            <a:pPr algn="just">
              <a:lnSpc>
                <a:spcPct val="110000"/>
              </a:lnSpc>
              <a:spcBef>
                <a:spcPts val="650"/>
              </a:spcBef>
            </a:pPr>
            <a:r>
              <a:rPr lang="fr-FR" sz="1400" b="1" dirty="0">
                <a:solidFill>
                  <a:srgbClr val="E0574C"/>
                </a:solidFill>
                <a:latin typeface="Times New Roman" pitchFamily="18" charset="0"/>
                <a:cs typeface="Times New Roman" pitchFamily="18" charset="0"/>
              </a:rPr>
              <a:t>Objectifs spécifiques</a:t>
            </a:r>
            <a:r>
              <a:rPr lang="fr-FR" sz="1400" dirty="0">
                <a:latin typeface="Times New Roman" pitchFamily="18" charset="0"/>
                <a:cs typeface="Times New Roman" pitchFamily="18" charset="0"/>
              </a:rPr>
              <a:t>: objectifs propres au projet que l’on obtient en atteignant les résultats escomptés. </a:t>
            </a:r>
          </a:p>
          <a:p>
            <a:pPr algn="just">
              <a:lnSpc>
                <a:spcPct val="110000"/>
              </a:lnSpc>
              <a:spcBef>
                <a:spcPts val="650"/>
              </a:spcBef>
            </a:pPr>
            <a:r>
              <a:rPr lang="fr-FR" sz="1400" b="1" dirty="0">
                <a:solidFill>
                  <a:srgbClr val="E0574C"/>
                </a:solidFill>
                <a:latin typeface="Times New Roman" pitchFamily="18" charset="0"/>
                <a:cs typeface="Times New Roman" pitchFamily="18" charset="0"/>
              </a:rPr>
              <a:t>Objectif général (ou impact</a:t>
            </a:r>
            <a:r>
              <a:rPr lang="fr-FR" sz="1400" b="1" dirty="0">
                <a:latin typeface="Times New Roman" pitchFamily="18" charset="0"/>
                <a:cs typeface="Times New Roman" pitchFamily="18" charset="0"/>
              </a:rPr>
              <a:t>): </a:t>
            </a:r>
            <a:r>
              <a:rPr lang="fr-FR" sz="1400" dirty="0">
                <a:latin typeface="Times New Roman" pitchFamily="18" charset="0"/>
                <a:cs typeface="Times New Roman" pitchFamily="18" charset="0"/>
              </a:rPr>
              <a:t>Objectif plus large, lié aux politique sou stratégies nationales en la matière. Le projet y contribue mais ne peut pas l’atteindre seul. C’est l’impact sociétal global et diffus des interventions</a:t>
            </a:r>
          </a:p>
          <a:p>
            <a:pPr algn="just">
              <a:lnSpc>
                <a:spcPct val="90000"/>
              </a:lnSpc>
              <a:spcBef>
                <a:spcPts val="650"/>
              </a:spcBef>
            </a:pPr>
            <a:endParaRPr lang="fr-FR" dirty="0">
              <a:latin typeface="Times New Roman" pitchFamily="18" charset="0"/>
              <a:cs typeface="Times New Roman" pitchFamily="18" charset="0"/>
            </a:endParaRPr>
          </a:p>
        </p:txBody>
      </p:sp>
      <p:sp>
        <p:nvSpPr>
          <p:cNvPr id="3891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09EB4255-9ED1-44CC-9127-483FFFF5B78A}" type="slidenum">
              <a:rPr lang="fr-FR"/>
              <a:pPr defTabSz="744579" fontAlgn="base">
                <a:spcBef>
                  <a:spcPct val="0"/>
                </a:spcBef>
                <a:spcAft>
                  <a:spcPct val="0"/>
                </a:spcAft>
              </a:pPr>
              <a:t>12</a:t>
            </a:fld>
            <a:endParaRPr lang="fr-FR" dirty="0"/>
          </a:p>
        </p:txBody>
      </p:sp>
    </p:spTree>
    <p:extLst>
      <p:ext uri="{BB962C8B-B14F-4D97-AF65-F5344CB8AC3E}">
        <p14:creationId xmlns:p14="http://schemas.microsoft.com/office/powerpoint/2010/main" val="3983541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0962" name="Espace réservé des commentaires 2"/>
          <p:cNvSpPr>
            <a:spLocks noGrp="1"/>
          </p:cNvSpPr>
          <p:nvPr>
            <p:ph type="body" idx="1"/>
          </p:nvPr>
        </p:nvSpPr>
        <p:spPr bwMode="auto">
          <a:xfrm>
            <a:off x="419057" y="4861442"/>
            <a:ext cx="6261188" cy="4930739"/>
          </a:xfrm>
          <a:noFill/>
        </p:spPr>
        <p:txBody>
          <a:bodyPr wrap="square" numCol="1" anchor="t" anchorCtr="0" compatLnSpc="1">
            <a:prstTxWarp prst="textNoShape">
              <a:avLst/>
            </a:prstTxWarp>
          </a:bodyPr>
          <a:lstStyle/>
          <a:p>
            <a:pPr algn="just">
              <a:lnSpc>
                <a:spcPct val="90000"/>
              </a:lnSpc>
              <a:spcBef>
                <a:spcPts val="650"/>
              </a:spcBef>
            </a:pPr>
            <a:r>
              <a:rPr lang="fr-FR" dirty="0">
                <a:latin typeface="Times New Roman" pitchFamily="18" charset="0"/>
                <a:cs typeface="Times New Roman" pitchFamily="18" charset="0"/>
              </a:rPr>
              <a:t>On </a:t>
            </a:r>
            <a:r>
              <a:rPr lang="fr-FR" dirty="0">
                <a:solidFill>
                  <a:srgbClr val="E0574C"/>
                </a:solidFill>
                <a:latin typeface="Times New Roman" pitchFamily="18" charset="0"/>
                <a:cs typeface="Times New Roman" pitchFamily="18" charset="0"/>
              </a:rPr>
              <a:t>repasse en revue les objectifs et leur gradation pour être sûr que les différences entre spécifique et général sont comprises</a:t>
            </a:r>
            <a:r>
              <a:rPr lang="fr-FR" dirty="0">
                <a:latin typeface="Times New Roman" pitchFamily="18" charset="0"/>
                <a:cs typeface="Times New Roman" pitchFamily="18" charset="0"/>
              </a:rPr>
              <a:t>. On </a:t>
            </a:r>
            <a:r>
              <a:rPr lang="fr-FR" dirty="0">
                <a:solidFill>
                  <a:srgbClr val="E0574C"/>
                </a:solidFill>
                <a:latin typeface="Times New Roman" pitchFamily="18" charset="0"/>
                <a:cs typeface="Times New Roman" pitchFamily="18" charset="0"/>
              </a:rPr>
              <a:t>met en évidence le côté humain</a:t>
            </a:r>
            <a:r>
              <a:rPr lang="fr-FR" dirty="0">
                <a:latin typeface="Times New Roman" pitchFamily="18" charset="0"/>
                <a:cs typeface="Times New Roman" pitchFamily="18" charset="0"/>
              </a:rPr>
              <a:t>: les objectifs sont là pour des bénéficiaires.</a:t>
            </a:r>
          </a:p>
          <a:p>
            <a:pPr algn="just">
              <a:lnSpc>
                <a:spcPct val="90000"/>
              </a:lnSpc>
              <a:spcBef>
                <a:spcPts val="650"/>
              </a:spcBef>
            </a:pPr>
            <a:r>
              <a:rPr lang="fr-FR" dirty="0">
                <a:latin typeface="Times New Roman" pitchFamily="18" charset="0"/>
                <a:cs typeface="Times New Roman" pitchFamily="18" charset="0"/>
              </a:rPr>
              <a:t>Les Objectifs généraux sont des avantages socio-économiques à long terme pour la société en général (pas seulement pour les bénéficiaires du projet)</a:t>
            </a:r>
          </a:p>
          <a:p>
            <a:pPr algn="just">
              <a:lnSpc>
                <a:spcPct val="90000"/>
              </a:lnSpc>
              <a:spcBef>
                <a:spcPts val="650"/>
              </a:spcBef>
            </a:pPr>
            <a:r>
              <a:rPr lang="fr-FR" dirty="0">
                <a:latin typeface="Times New Roman" pitchFamily="18" charset="0"/>
                <a:cs typeface="Times New Roman" pitchFamily="18" charset="0"/>
              </a:rPr>
              <a:t>Ils ne sont pas réalisés exclusivement par le biais du projet, mais sont réalisés grâce à l’effort collectif d’autres projets ou programmes</a:t>
            </a:r>
          </a:p>
          <a:p>
            <a:pPr algn="just">
              <a:lnSpc>
                <a:spcPct val="90000"/>
              </a:lnSpc>
              <a:spcBef>
                <a:spcPts val="650"/>
              </a:spcBef>
            </a:pPr>
            <a:r>
              <a:rPr lang="fr-FR" dirty="0">
                <a:latin typeface="Times New Roman" pitchFamily="18" charset="0"/>
                <a:cs typeface="Times New Roman" pitchFamily="18" charset="0"/>
              </a:rPr>
              <a:t>Les Objectifs généraux concernent des aspects socio-économiques et le projet unique peut dès lors prévoir de nombreux Objectifs généraux, qu’il contribue à réaliser</a:t>
            </a:r>
          </a:p>
          <a:p>
            <a:pPr algn="just">
              <a:lnSpc>
                <a:spcPct val="90000"/>
              </a:lnSpc>
              <a:spcBef>
                <a:spcPts val="650"/>
              </a:spcBef>
            </a:pPr>
            <a:r>
              <a:rPr lang="fr-FR" dirty="0">
                <a:latin typeface="Times New Roman" pitchFamily="18" charset="0"/>
                <a:cs typeface="Times New Roman" pitchFamily="18" charset="0"/>
              </a:rPr>
              <a:t>Il est important de noter que le projet n’est pas responsable de la réalisation des Objectifs généraux</a:t>
            </a:r>
          </a:p>
          <a:p>
            <a:pPr algn="just">
              <a:lnSpc>
                <a:spcPct val="90000"/>
              </a:lnSpc>
              <a:spcBef>
                <a:spcPts val="650"/>
              </a:spcBef>
            </a:pPr>
            <a:r>
              <a:rPr lang="fr-FR" dirty="0">
                <a:latin typeface="Times New Roman" pitchFamily="18" charset="0"/>
                <a:cs typeface="Times New Roman" pitchFamily="18" charset="0"/>
              </a:rPr>
              <a:t>Le But du projet, également appelé objectif spécifique, identifie les avantages tangibles que les bénéficiaires peuvent obtenir par le biais des services du projet</a:t>
            </a:r>
          </a:p>
          <a:p>
            <a:pPr algn="just">
              <a:lnSpc>
                <a:spcPct val="90000"/>
              </a:lnSpc>
              <a:spcBef>
                <a:spcPts val="650"/>
              </a:spcBef>
            </a:pPr>
            <a:r>
              <a:rPr lang="fr-FR" dirty="0">
                <a:latin typeface="Times New Roman" pitchFamily="18" charset="0"/>
                <a:cs typeface="Times New Roman" pitchFamily="18" charset="0"/>
              </a:rPr>
              <a:t>Le but du projet décrit les aspects ou conditions de vie des bénéficiaires qui peuvent être améliorés par le recours aux services du projet</a:t>
            </a:r>
          </a:p>
          <a:p>
            <a:pPr algn="just">
              <a:lnSpc>
                <a:spcPct val="90000"/>
              </a:lnSpc>
              <a:spcBef>
                <a:spcPts val="650"/>
              </a:spcBef>
            </a:pPr>
            <a:r>
              <a:rPr lang="fr-FR" dirty="0">
                <a:latin typeface="Times New Roman" pitchFamily="18" charset="0"/>
                <a:cs typeface="Times New Roman" pitchFamily="18" charset="0"/>
              </a:rPr>
              <a:t>En général, le projet ne doit établir qu’un objectif spécifique</a:t>
            </a:r>
          </a:p>
          <a:p>
            <a:pPr algn="just">
              <a:lnSpc>
                <a:spcPct val="90000"/>
              </a:lnSpc>
              <a:spcBef>
                <a:spcPts val="650"/>
              </a:spcBef>
            </a:pPr>
            <a:r>
              <a:rPr lang="fr-FR" dirty="0">
                <a:latin typeface="Times New Roman" pitchFamily="18" charset="0"/>
                <a:cs typeface="Times New Roman" pitchFamily="18" charset="0"/>
              </a:rPr>
              <a:t>Contrairement aux Objectifs généraux, le projet est directement responsable de la réalisation du But du projet</a:t>
            </a:r>
          </a:p>
          <a:p>
            <a:pPr algn="just">
              <a:lnSpc>
                <a:spcPct val="90000"/>
              </a:lnSpc>
              <a:spcBef>
                <a:spcPts val="650"/>
              </a:spcBef>
            </a:pPr>
            <a:r>
              <a:rPr lang="fr-FR" dirty="0">
                <a:latin typeface="Times New Roman" pitchFamily="18" charset="0"/>
                <a:cs typeface="Times New Roman" pitchFamily="18" charset="0"/>
              </a:rPr>
              <a:t>Les bénéficiaires d’un projet sont les personnes dont les problèmes sont traités par le projet, et non le personnel des organisations engagées dans la réalisation du projet</a:t>
            </a:r>
          </a:p>
        </p:txBody>
      </p:sp>
      <p:sp>
        <p:nvSpPr>
          <p:cNvPr id="4096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02239AB8-F8C2-4FA0-94AD-0E0C823B0DE1}" type="slidenum">
              <a:rPr lang="fr-FR"/>
              <a:pPr defTabSz="744579" fontAlgn="base">
                <a:spcBef>
                  <a:spcPct val="0"/>
                </a:spcBef>
                <a:spcAft>
                  <a:spcPct val="0"/>
                </a:spcAft>
              </a:pPr>
              <a:t>13</a:t>
            </a:fld>
            <a:endParaRPr lang="fr-FR" dirty="0"/>
          </a:p>
        </p:txBody>
      </p:sp>
    </p:spTree>
    <p:extLst>
      <p:ext uri="{BB962C8B-B14F-4D97-AF65-F5344CB8AC3E}">
        <p14:creationId xmlns:p14="http://schemas.microsoft.com/office/powerpoint/2010/main" val="3776009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3010" name="Espace réservé des commentaires 2"/>
          <p:cNvSpPr>
            <a:spLocks noGrp="1"/>
          </p:cNvSpPr>
          <p:nvPr>
            <p:ph type="body" idx="1"/>
          </p:nvPr>
        </p:nvSpPr>
        <p:spPr bwMode="auto">
          <a:xfrm>
            <a:off x="419057" y="4861441"/>
            <a:ext cx="6261188" cy="4605576"/>
          </a:xfrm>
          <a:noFill/>
        </p:spPr>
        <p:txBody>
          <a:bodyPr wrap="square" numCol="1" anchor="t" anchorCtr="0" compatLnSpc="1">
            <a:prstTxWarp prst="textNoShape">
              <a:avLst/>
            </a:prstTxWarp>
          </a:bodyPr>
          <a:lstStyle/>
          <a:p>
            <a:pPr algn="just">
              <a:spcBef>
                <a:spcPts val="650"/>
              </a:spcBef>
            </a:pPr>
            <a:r>
              <a:rPr lang="fr-FR" dirty="0">
                <a:solidFill>
                  <a:srgbClr val="E0574C"/>
                </a:solidFill>
                <a:latin typeface="Times New Roman" pitchFamily="18" charset="0"/>
                <a:cs typeface="Times New Roman" pitchFamily="18" charset="0"/>
              </a:rPr>
              <a:t>Après les objectifs, on revient sur les définitions et caractéristiques des résultats et des activités</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b="1" dirty="0">
                <a:solidFill>
                  <a:srgbClr val="E0574C"/>
                </a:solidFill>
                <a:latin typeface="Times New Roman" pitchFamily="18" charset="0"/>
                <a:cs typeface="Times New Roman" pitchFamily="18" charset="0"/>
              </a:rPr>
              <a:t>Les résultats</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ont trait aux services que les bénéficiaires ou d’autres acteurs peuvent obtenir après l’exécution des activités du projet</a:t>
            </a:r>
          </a:p>
          <a:p>
            <a:pPr algn="just">
              <a:spcBef>
                <a:spcPts val="650"/>
              </a:spcBef>
            </a:pPr>
            <a:r>
              <a:rPr lang="fr-FR" dirty="0">
                <a:latin typeface="Times New Roman" pitchFamily="18" charset="0"/>
                <a:cs typeface="Times New Roman" pitchFamily="18" charset="0"/>
              </a:rPr>
              <a:t>Ils révèlent ce que les bénéficiaires seront capables de faire, connaître ou être, en raison des activités du projet</a:t>
            </a:r>
          </a:p>
          <a:p>
            <a:pPr algn="just">
              <a:spcBef>
                <a:spcPts val="650"/>
              </a:spcBef>
            </a:pPr>
            <a:r>
              <a:rPr lang="fr-FR" dirty="0">
                <a:latin typeface="Times New Roman" pitchFamily="18" charset="0"/>
                <a:cs typeface="Times New Roman" pitchFamily="18" charset="0"/>
              </a:rPr>
              <a:t>Les résultats ne sont pas les nouvelles infrastructures créées, mais les services proposés au sein de ces infrastructures</a:t>
            </a:r>
          </a:p>
          <a:p>
            <a:pPr algn="just">
              <a:spcBef>
                <a:spcPts val="650"/>
              </a:spcBef>
            </a:pPr>
            <a:r>
              <a:rPr lang="fr-FR" b="1" dirty="0">
                <a:solidFill>
                  <a:srgbClr val="E0574C"/>
                </a:solidFill>
                <a:latin typeface="Times New Roman" pitchFamily="18" charset="0"/>
                <a:cs typeface="Times New Roman" pitchFamily="18" charset="0"/>
              </a:rPr>
              <a:t>Les activités</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sont les actions exécutées par le projet afin de fournir aux bénéficiaires ou aux autres acteurs les services dont ils ont besoin</a:t>
            </a:r>
          </a:p>
          <a:p>
            <a:pPr algn="just">
              <a:spcBef>
                <a:spcPts val="650"/>
              </a:spcBef>
            </a:pPr>
            <a:r>
              <a:rPr lang="fr-FR" dirty="0">
                <a:latin typeface="Times New Roman" pitchFamily="18" charset="0"/>
                <a:cs typeface="Times New Roman" pitchFamily="18" charset="0"/>
              </a:rPr>
              <a:t>Le but du projet est réalisé après la fin du projet</a:t>
            </a:r>
          </a:p>
          <a:p>
            <a:pPr algn="just">
              <a:spcBef>
                <a:spcPts val="650"/>
              </a:spcBef>
            </a:pPr>
            <a:r>
              <a:rPr lang="fr-FR" dirty="0">
                <a:latin typeface="Times New Roman" pitchFamily="18" charset="0"/>
                <a:cs typeface="Times New Roman" pitchFamily="18" charset="0"/>
              </a:rPr>
              <a:t>Tout à la fin du projet, ce que nous pouvons voir sont les </a:t>
            </a:r>
            <a:r>
              <a:rPr lang="fr-FR" u="sng" dirty="0">
                <a:solidFill>
                  <a:srgbClr val="E0574C"/>
                </a:solidFill>
                <a:latin typeface="Times New Roman" pitchFamily="18" charset="0"/>
                <a:cs typeface="Times New Roman" pitchFamily="18" charset="0"/>
              </a:rPr>
              <a:t>résultats qui sont ce que les bénéficiaires sont capables de faire, être ou connaître en raison des activités du projet</a:t>
            </a:r>
          </a:p>
          <a:p>
            <a:pPr algn="just">
              <a:spcBef>
                <a:spcPts val="650"/>
              </a:spcBef>
            </a:pPr>
            <a:endParaRPr lang="fr-FR" dirty="0">
              <a:latin typeface="Times New Roman" pitchFamily="18" charset="0"/>
              <a:cs typeface="Times New Roman" pitchFamily="18" charset="0"/>
            </a:endParaRPr>
          </a:p>
        </p:txBody>
      </p:sp>
      <p:sp>
        <p:nvSpPr>
          <p:cNvPr id="4301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601073D2-C265-4A1C-867D-36C5F4876BA9}" type="slidenum">
              <a:rPr lang="fr-FR"/>
              <a:pPr defTabSz="744579" fontAlgn="base">
                <a:spcBef>
                  <a:spcPct val="0"/>
                </a:spcBef>
                <a:spcAft>
                  <a:spcPct val="0"/>
                </a:spcAft>
              </a:pPr>
              <a:t>14</a:t>
            </a:fld>
            <a:endParaRPr lang="fr-FR" dirty="0"/>
          </a:p>
        </p:txBody>
      </p:sp>
    </p:spTree>
    <p:extLst>
      <p:ext uri="{BB962C8B-B14F-4D97-AF65-F5344CB8AC3E}">
        <p14:creationId xmlns:p14="http://schemas.microsoft.com/office/powerpoint/2010/main" val="750025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5058" name="Espace réservé des commentaires 2"/>
          <p:cNvSpPr>
            <a:spLocks noGrp="1"/>
          </p:cNvSpPr>
          <p:nvPr>
            <p:ph type="body" idx="1"/>
          </p:nvPr>
        </p:nvSpPr>
        <p:spPr bwMode="auto">
          <a:xfrm>
            <a:off x="419057" y="4861441"/>
            <a:ext cx="6261188" cy="4605576"/>
          </a:xfrm>
          <a:noFill/>
        </p:spPr>
        <p:txBody>
          <a:bodyPr wrap="square" numCol="1" anchor="t" anchorCtr="0" compatLnSpc="1">
            <a:prstTxWarp prst="textNoShape">
              <a:avLst/>
            </a:prstTxWarp>
          </a:bodyPr>
          <a:lstStyle/>
          <a:p>
            <a:pPr algn="just">
              <a:spcBef>
                <a:spcPts val="650"/>
              </a:spcBef>
            </a:pPr>
            <a:r>
              <a:rPr lang="fr-FR" dirty="0">
                <a:latin typeface="Times New Roman" pitchFamily="18" charset="0"/>
                <a:cs typeface="Times New Roman" pitchFamily="18" charset="0"/>
              </a:rPr>
              <a:t>Plutôt que de lire et représenter l’enchaînement de la logique d’intervention de manière verticale, de bas en haut, on peut aussi la </a:t>
            </a:r>
            <a:r>
              <a:rPr lang="fr-FR" dirty="0">
                <a:solidFill>
                  <a:srgbClr val="E0574C"/>
                </a:solidFill>
                <a:latin typeface="Times New Roman" pitchFamily="18" charset="0"/>
                <a:cs typeface="Times New Roman" pitchFamily="18" charset="0"/>
              </a:rPr>
              <a:t>lire horizontalement, de gauche à droite</a:t>
            </a:r>
            <a:r>
              <a:rPr lang="fr-FR" dirty="0">
                <a:latin typeface="Times New Roman" pitchFamily="18" charset="0"/>
                <a:cs typeface="Times New Roman" pitchFamily="18" charset="0"/>
              </a:rPr>
              <a:t>, ce qui met </a:t>
            </a:r>
            <a:r>
              <a:rPr lang="fr-FR" b="1" dirty="0">
                <a:solidFill>
                  <a:srgbClr val="E0574C"/>
                </a:solidFill>
                <a:latin typeface="Times New Roman" pitchFamily="18" charset="0"/>
                <a:cs typeface="Times New Roman" pitchFamily="18" charset="0"/>
              </a:rPr>
              <a:t>l’accent plus sur la dynamique de l’impact au lieu de la logique</a:t>
            </a:r>
            <a:r>
              <a:rPr lang="fr-FR" dirty="0">
                <a:latin typeface="Times New Roman" pitchFamily="18" charset="0"/>
                <a:cs typeface="Times New Roman" pitchFamily="18" charset="0"/>
              </a:rPr>
              <a:t>. </a:t>
            </a:r>
          </a:p>
          <a:p>
            <a:pPr algn="just">
              <a:spcBef>
                <a:spcPts val="650"/>
              </a:spcBef>
            </a:pPr>
            <a:r>
              <a:rPr lang="fr-FR" dirty="0">
                <a:latin typeface="Times New Roman" pitchFamily="18" charset="0"/>
                <a:cs typeface="Times New Roman" pitchFamily="18" charset="0"/>
              </a:rPr>
              <a:t>Permet de mieux appréhender ce qui </a:t>
            </a:r>
            <a:r>
              <a:rPr lang="fr-FR" dirty="0">
                <a:solidFill>
                  <a:srgbClr val="E0574C"/>
                </a:solidFill>
                <a:latin typeface="Times New Roman" pitchFamily="18" charset="0"/>
                <a:cs typeface="Times New Roman" pitchFamily="18" charset="0"/>
              </a:rPr>
              <a:t>amène à des changements</a:t>
            </a:r>
            <a:r>
              <a:rPr lang="fr-FR" dirty="0">
                <a:latin typeface="Times New Roman" pitchFamily="18" charset="0"/>
                <a:cs typeface="Times New Roman" pitchFamily="18" charset="0"/>
              </a:rPr>
              <a:t>.</a:t>
            </a:r>
          </a:p>
          <a:p>
            <a:pPr algn="just">
              <a:spcBef>
                <a:spcPts val="650"/>
              </a:spcBef>
            </a:pPr>
            <a:r>
              <a:rPr lang="fr-FR" dirty="0">
                <a:solidFill>
                  <a:srgbClr val="E0574C"/>
                </a:solidFill>
                <a:latin typeface="Times New Roman" pitchFamily="18" charset="0"/>
                <a:cs typeface="Times New Roman" pitchFamily="18" charset="0"/>
              </a:rPr>
              <a:t>« Des moyens (lire les exemples de moyens), aboutissent à des activités (mobilisation et utilisations des moyens/ressources), qui amènent des résultats (lire ce qu’est un résultat).</a:t>
            </a:r>
          </a:p>
          <a:p>
            <a:pPr algn="just">
              <a:spcBef>
                <a:spcPts val="650"/>
              </a:spcBef>
            </a:pPr>
            <a:r>
              <a:rPr lang="fr-FR" dirty="0">
                <a:solidFill>
                  <a:srgbClr val="E0574C"/>
                </a:solidFill>
                <a:latin typeface="Times New Roman" pitchFamily="18" charset="0"/>
                <a:cs typeface="Times New Roman" pitchFamily="18" charset="0"/>
              </a:rPr>
              <a:t>A leur tour, ces résultats permettent d’atteindre des objectifs spécifiques au projet (lire le type d’objectifs spécifiques) qui contribueront à l’atteinte d’un objectif général, un changement à long terme généralisé. »</a:t>
            </a:r>
          </a:p>
          <a:p>
            <a:pPr algn="just">
              <a:spcBef>
                <a:spcPts val="650"/>
              </a:spcBef>
            </a:pPr>
            <a:r>
              <a:rPr lang="fr-FR" b="1" dirty="0">
                <a:solidFill>
                  <a:srgbClr val="E0574C"/>
                </a:solidFill>
                <a:latin typeface="Times New Roman" pitchFamily="18" charset="0"/>
                <a:cs typeface="Times New Roman" pitchFamily="18" charset="0"/>
              </a:rPr>
              <a:t>EXERCICE RAPIDE</a:t>
            </a:r>
            <a:r>
              <a:rPr lang="fr-FR" dirty="0">
                <a:latin typeface="Times New Roman" pitchFamily="18" charset="0"/>
                <a:cs typeface="Times New Roman" pitchFamily="18" charset="0"/>
              </a:rPr>
              <a:t>: Faire réagir les participants, si possible, en imaginant l’une ou l’autre chaînes de résultats liés à leurs activités. </a:t>
            </a:r>
            <a:r>
              <a:rPr lang="fr-FR" dirty="0">
                <a:solidFill>
                  <a:srgbClr val="E0574C"/>
                </a:solidFill>
                <a:latin typeface="Times New Roman" pitchFamily="18" charset="0"/>
                <a:cs typeface="Times New Roman" pitchFamily="18" charset="0"/>
              </a:rPr>
              <a:t>(5 à 10 min max) En un seul groupe.</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b="1" dirty="0">
                <a:solidFill>
                  <a:srgbClr val="E0574C"/>
                </a:solidFill>
                <a:latin typeface="Times New Roman" pitchFamily="18" charset="0"/>
                <a:cs typeface="Times New Roman" pitchFamily="18" charset="0"/>
              </a:rPr>
              <a:t>Conclusion: l’important ce n’est pas de mener des activités mais d’atteindre des résultats, qui sont au cœur de ce dispositif dynamique: UNE GESTION AXEE SUR LES RESULTATS</a:t>
            </a:r>
            <a:endParaRPr lang="fr-FR" dirty="0">
              <a:latin typeface="Times New Roman" pitchFamily="18" charset="0"/>
              <a:cs typeface="Times New Roman" pitchFamily="18" charset="0"/>
            </a:endParaRPr>
          </a:p>
        </p:txBody>
      </p:sp>
      <p:sp>
        <p:nvSpPr>
          <p:cNvPr id="4505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75374849-1D4D-4098-AFC9-DE2B883C25FF}" type="slidenum">
              <a:rPr lang="fr-FR"/>
              <a:pPr defTabSz="744579" fontAlgn="base">
                <a:spcBef>
                  <a:spcPct val="0"/>
                </a:spcBef>
                <a:spcAft>
                  <a:spcPct val="0"/>
                </a:spcAft>
              </a:pPr>
              <a:t>15</a:t>
            </a:fld>
            <a:endParaRPr lang="fr-FR" dirty="0"/>
          </a:p>
        </p:txBody>
      </p:sp>
    </p:spTree>
    <p:extLst>
      <p:ext uri="{BB962C8B-B14F-4D97-AF65-F5344CB8AC3E}">
        <p14:creationId xmlns:p14="http://schemas.microsoft.com/office/powerpoint/2010/main" val="739574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Espace réservé de l'image des diapositives 1"/>
          <p:cNvSpPr>
            <a:spLocks noGrp="1" noRot="1" noChangeAspect="1"/>
          </p:cNvSpPr>
          <p:nvPr>
            <p:ph type="sldImg"/>
          </p:nvPr>
        </p:nvSpPr>
        <p:spPr bwMode="auto">
          <a:xfrm>
            <a:off x="163513" y="765175"/>
            <a:ext cx="6818312" cy="3838575"/>
          </a:xfrm>
          <a:noFill/>
          <a:ln>
            <a:solidFill>
              <a:srgbClr val="000000"/>
            </a:solidFill>
            <a:miter lim="800000"/>
            <a:headEnd/>
            <a:tailEnd/>
          </a:ln>
        </p:spPr>
      </p:sp>
      <p:sp>
        <p:nvSpPr>
          <p:cNvPr id="47106" name="Espace réservé des commentaires 2"/>
          <p:cNvSpPr>
            <a:spLocks noGrp="1"/>
          </p:cNvSpPr>
          <p:nvPr>
            <p:ph type="body" idx="1"/>
          </p:nvPr>
        </p:nvSpPr>
        <p:spPr bwMode="auto">
          <a:xfrm>
            <a:off x="419057" y="4861441"/>
            <a:ext cx="6261188" cy="4605576"/>
          </a:xfrm>
          <a:noFill/>
        </p:spPr>
        <p:txBody>
          <a:bodyPr wrap="square" numCol="1" anchor="t" anchorCtr="0" compatLnSpc="1">
            <a:prstTxWarp prst="textNoShape">
              <a:avLst/>
            </a:prstTxWarp>
          </a:bodyPr>
          <a:lstStyle/>
          <a:p>
            <a:pPr algn="just">
              <a:spcBef>
                <a:spcPts val="650"/>
              </a:spcBef>
            </a:pPr>
            <a:r>
              <a:rPr lang="fr-FR" b="1" dirty="0">
                <a:solidFill>
                  <a:srgbClr val="E0574C"/>
                </a:solidFill>
                <a:latin typeface="Times New Roman" pitchFamily="18" charset="0"/>
                <a:cs typeface="Times New Roman" pitchFamily="18" charset="0"/>
              </a:rPr>
              <a:t>Ceci est une illustration de l’exercice: on met en illustration certains exemples de moyens, d’activités, de résultats et d’objectifs. Faire commenter par les participants.</a:t>
            </a:r>
          </a:p>
          <a:p>
            <a:pPr algn="just">
              <a:spcBef>
                <a:spcPts val="650"/>
              </a:spcBef>
            </a:pPr>
            <a:endParaRPr lang="fr-FR" b="1" dirty="0">
              <a:solidFill>
                <a:srgbClr val="E0574C"/>
              </a:solidFill>
              <a:latin typeface="Times New Roman" pitchFamily="18" charset="0"/>
              <a:cs typeface="Times New Roman" pitchFamily="18" charset="0"/>
            </a:endParaRPr>
          </a:p>
          <a:p>
            <a:pPr algn="just">
              <a:spcBef>
                <a:spcPts val="650"/>
              </a:spcBef>
            </a:pPr>
            <a:r>
              <a:rPr lang="fr-FR" b="1" dirty="0">
                <a:solidFill>
                  <a:srgbClr val="E0574C"/>
                </a:solidFill>
                <a:latin typeface="Times New Roman" pitchFamily="18" charset="0"/>
                <a:cs typeface="Times New Roman" pitchFamily="18" charset="0"/>
              </a:rPr>
              <a:t>Montrer que les moyens et activités sont dynamiques (des verbes) alors que les résultats et objectifs sont acquis: des passifs, des actions faites et ayant aboutis à quelque chose.</a:t>
            </a:r>
          </a:p>
        </p:txBody>
      </p:sp>
      <p:sp>
        <p:nvSpPr>
          <p:cNvPr id="4710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49203D52-3980-4680-9408-57358A933E96}" type="slidenum">
              <a:rPr lang="fr-FR"/>
              <a:pPr defTabSz="744579" fontAlgn="base">
                <a:spcBef>
                  <a:spcPct val="0"/>
                </a:spcBef>
                <a:spcAft>
                  <a:spcPct val="0"/>
                </a:spcAft>
              </a:pPr>
              <a:t>16</a:t>
            </a:fld>
            <a:endParaRPr lang="fr-FR" dirty="0"/>
          </a:p>
        </p:txBody>
      </p:sp>
    </p:spTree>
    <p:extLst>
      <p:ext uri="{BB962C8B-B14F-4D97-AF65-F5344CB8AC3E}">
        <p14:creationId xmlns:p14="http://schemas.microsoft.com/office/powerpoint/2010/main" val="568547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9154" name="Espace réservé des commentaires 2"/>
          <p:cNvSpPr>
            <a:spLocks noGrp="1"/>
          </p:cNvSpPr>
          <p:nvPr>
            <p:ph type="body" idx="1"/>
          </p:nvPr>
        </p:nvSpPr>
        <p:spPr bwMode="auto">
          <a:xfrm>
            <a:off x="419057" y="4861441"/>
            <a:ext cx="6261188" cy="4605576"/>
          </a:xfrm>
          <a:noFill/>
        </p:spPr>
        <p:txBody>
          <a:bodyPr wrap="square" numCol="1" anchor="t" anchorCtr="0" compatLnSpc="1">
            <a:prstTxWarp prst="textNoShape">
              <a:avLst/>
            </a:prstTxWarp>
          </a:bodyPr>
          <a:lstStyle/>
          <a:p>
            <a:pPr algn="just">
              <a:spcBef>
                <a:spcPts val="650"/>
              </a:spcBef>
            </a:pPr>
            <a:r>
              <a:rPr lang="fr-FR" dirty="0">
                <a:latin typeface="Times New Roman" pitchFamily="18" charset="0"/>
                <a:cs typeface="Times New Roman" pitchFamily="18" charset="0"/>
              </a:rPr>
              <a:t>On revient sur les activités et on rappelle que si elles sont importantes, </a:t>
            </a:r>
            <a:r>
              <a:rPr lang="fr-FR" dirty="0">
                <a:solidFill>
                  <a:srgbClr val="E0574C"/>
                </a:solidFill>
                <a:latin typeface="Times New Roman" pitchFamily="18" charset="0"/>
                <a:cs typeface="Times New Roman" pitchFamily="18" charset="0"/>
              </a:rPr>
              <a:t>si elles sont au cœur des préoccupations des participants à la formation qui sont ou seront en charge de les réaliser, elles ne sont cependant pas au cœur de la logique. </a:t>
            </a:r>
          </a:p>
          <a:p>
            <a:pPr algn="just">
              <a:spcBef>
                <a:spcPts val="650"/>
              </a:spcBef>
            </a:pPr>
            <a:r>
              <a:rPr lang="fr-FR" dirty="0">
                <a:latin typeface="Times New Roman" pitchFamily="18" charset="0"/>
                <a:cs typeface="Times New Roman" pitchFamily="18" charset="0"/>
              </a:rPr>
              <a:t>Une activité n’est importante que si elle contribue à atteindre un résultat. Faire pour faire n’a aucun intérêt. Il faut une finalité à l’action, symbolisée par le résultat.</a:t>
            </a:r>
          </a:p>
          <a:p>
            <a:pPr marL="247620" indent="-247620" algn="just">
              <a:spcBef>
                <a:spcPts val="650"/>
              </a:spcBef>
            </a:pPr>
            <a:endParaRPr lang="fr-FR" dirty="0">
              <a:latin typeface="Times New Roman" pitchFamily="18" charset="0"/>
              <a:cs typeface="Times New Roman" pitchFamily="18" charset="0"/>
            </a:endParaRPr>
          </a:p>
          <a:p>
            <a:pPr marL="247620" indent="-247620" algn="just">
              <a:spcBef>
                <a:spcPts val="650"/>
              </a:spcBef>
            </a:pPr>
            <a:r>
              <a:rPr lang="fr-FR" dirty="0">
                <a:solidFill>
                  <a:srgbClr val="E0574C"/>
                </a:solidFill>
                <a:latin typeface="Times New Roman" pitchFamily="18" charset="0"/>
                <a:cs typeface="Times New Roman" pitchFamily="18" charset="0"/>
              </a:rPr>
              <a:t>Passer en revue les 4 phrases</a:t>
            </a:r>
            <a:r>
              <a:rPr lang="fr-FR" dirty="0">
                <a:latin typeface="Times New Roman" pitchFamily="18" charset="0"/>
                <a:cs typeface="Times New Roman" pitchFamily="18" charset="0"/>
              </a:rPr>
              <a:t> qui caractérisent une activité:</a:t>
            </a:r>
          </a:p>
          <a:p>
            <a:pPr marL="247620" indent="-247620" algn="just">
              <a:spcBef>
                <a:spcPts val="650"/>
              </a:spcBef>
            </a:pPr>
            <a:endParaRPr lang="fr-FR" dirty="0">
              <a:latin typeface="Times New Roman" pitchFamily="18" charset="0"/>
              <a:cs typeface="Times New Roman" pitchFamily="18" charset="0"/>
            </a:endParaRPr>
          </a:p>
          <a:p>
            <a:pPr marL="247620" indent="-247620" algn="just">
              <a:spcBef>
                <a:spcPts val="650"/>
              </a:spcBef>
              <a:buFontTx/>
              <a:buAutoNum type="arabicPeriod"/>
            </a:pPr>
            <a:r>
              <a:rPr lang="fr-FR" dirty="0">
                <a:solidFill>
                  <a:srgbClr val="E0574C"/>
                </a:solidFill>
                <a:latin typeface="Times New Roman" pitchFamily="18" charset="0"/>
                <a:cs typeface="Times New Roman" pitchFamily="18" charset="0"/>
              </a:rPr>
              <a:t>Pas dans le cadre logique</a:t>
            </a:r>
            <a:r>
              <a:rPr lang="fr-FR" dirty="0">
                <a:latin typeface="Times New Roman" pitchFamily="18" charset="0"/>
                <a:cs typeface="Times New Roman" pitchFamily="18" charset="0"/>
              </a:rPr>
              <a:t> (ou en option) car c’est le résultat obtenu qui compte</a:t>
            </a:r>
          </a:p>
          <a:p>
            <a:pPr marL="247620" indent="-247620" algn="just">
              <a:spcBef>
                <a:spcPts val="650"/>
              </a:spcBef>
              <a:buFontTx/>
              <a:buAutoNum type="arabicPeriod"/>
            </a:pPr>
            <a:r>
              <a:rPr lang="fr-FR" dirty="0">
                <a:latin typeface="Times New Roman" pitchFamily="18" charset="0"/>
                <a:cs typeface="Times New Roman" pitchFamily="18" charset="0"/>
              </a:rPr>
              <a:t>A présenter sous forme d’un </a:t>
            </a:r>
            <a:r>
              <a:rPr lang="fr-FR" dirty="0">
                <a:solidFill>
                  <a:srgbClr val="E0574C"/>
                </a:solidFill>
                <a:latin typeface="Times New Roman" pitchFamily="18" charset="0"/>
                <a:cs typeface="Times New Roman" pitchFamily="18" charset="0"/>
              </a:rPr>
              <a:t>verbe</a:t>
            </a:r>
            <a:r>
              <a:rPr lang="fr-FR" dirty="0">
                <a:latin typeface="Times New Roman" pitchFamily="18" charset="0"/>
                <a:cs typeface="Times New Roman" pitchFamily="18" charset="0"/>
              </a:rPr>
              <a:t>, d’une action et pas de son résultat</a:t>
            </a:r>
          </a:p>
          <a:p>
            <a:pPr marL="247620" indent="-247620" algn="just">
              <a:spcBef>
                <a:spcPts val="650"/>
              </a:spcBef>
              <a:buFontTx/>
              <a:buAutoNum type="arabicPeriod"/>
            </a:pPr>
            <a:r>
              <a:rPr lang="fr-FR" dirty="0">
                <a:latin typeface="Times New Roman" pitchFamily="18" charset="0"/>
                <a:cs typeface="Times New Roman" pitchFamily="18" charset="0"/>
              </a:rPr>
              <a:t>Les </a:t>
            </a:r>
            <a:r>
              <a:rPr lang="fr-FR" dirty="0">
                <a:solidFill>
                  <a:srgbClr val="E0574C"/>
                </a:solidFill>
                <a:latin typeface="Times New Roman" pitchFamily="18" charset="0"/>
                <a:cs typeface="Times New Roman" pitchFamily="18" charset="0"/>
              </a:rPr>
              <a:t>activités doivent être celles liées au projet</a:t>
            </a:r>
            <a:r>
              <a:rPr lang="fr-FR" dirty="0">
                <a:latin typeface="Times New Roman" pitchFamily="18" charset="0"/>
                <a:cs typeface="Times New Roman" pitchFamily="18" charset="0"/>
              </a:rPr>
              <a:t>, à l’atteinte des résultats et pas les activités habituelles, de fonctionnement. C’est pour cela que l’on a l’impression (réelle!) qu’un projet est une </a:t>
            </a:r>
            <a:r>
              <a:rPr lang="fr-FR" dirty="0">
                <a:solidFill>
                  <a:srgbClr val="E0574C"/>
                </a:solidFill>
                <a:latin typeface="Times New Roman" pitchFamily="18" charset="0"/>
                <a:cs typeface="Times New Roman" pitchFamily="18" charset="0"/>
              </a:rPr>
              <a:t>surcharge par rapport au travail « normal</a:t>
            </a:r>
            <a:r>
              <a:rPr lang="fr-FR" dirty="0">
                <a:latin typeface="Times New Roman" pitchFamily="18" charset="0"/>
                <a:cs typeface="Times New Roman" pitchFamily="18" charset="0"/>
              </a:rPr>
              <a:t> »! En effet toutes les activités sont différentes, en plus de celles faites de manière ordinaire. </a:t>
            </a:r>
          </a:p>
          <a:p>
            <a:pPr marL="247620" indent="-247620" algn="just">
              <a:spcBef>
                <a:spcPts val="650"/>
              </a:spcBef>
              <a:buFontTx/>
              <a:buAutoNum type="arabicPeriod"/>
            </a:pPr>
            <a:r>
              <a:rPr lang="fr-FR" dirty="0">
                <a:latin typeface="Times New Roman" pitchFamily="18" charset="0"/>
                <a:cs typeface="Times New Roman" pitchFamily="18" charset="0"/>
              </a:rPr>
              <a:t>Les activités sont </a:t>
            </a:r>
            <a:r>
              <a:rPr lang="fr-FR" dirty="0">
                <a:solidFill>
                  <a:srgbClr val="E0574C"/>
                </a:solidFill>
                <a:latin typeface="Times New Roman" pitchFamily="18" charset="0"/>
                <a:cs typeface="Times New Roman" pitchFamily="18" charset="0"/>
              </a:rPr>
              <a:t>listées, par ordre chronologique de leur intervention ou par ordre hiérarchique d’importance, sous le résultat auquel elles contribuent</a:t>
            </a:r>
            <a:r>
              <a:rPr lang="fr-FR" dirty="0">
                <a:latin typeface="Times New Roman" pitchFamily="18" charset="0"/>
                <a:cs typeface="Times New Roman" pitchFamily="18" charset="0"/>
              </a:rPr>
              <a:t>. Attention à la complexité: une même activité peut contribuer à l’atteinte de plusieurs résultats.</a:t>
            </a:r>
          </a:p>
        </p:txBody>
      </p:sp>
      <p:sp>
        <p:nvSpPr>
          <p:cNvPr id="4915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F6A5F09C-685D-47B0-8A51-BE8269380031}" type="slidenum">
              <a:rPr lang="fr-FR"/>
              <a:pPr defTabSz="744579" fontAlgn="base">
                <a:spcBef>
                  <a:spcPct val="0"/>
                </a:spcBef>
                <a:spcAft>
                  <a:spcPct val="0"/>
                </a:spcAft>
              </a:pPr>
              <a:t>17</a:t>
            </a:fld>
            <a:endParaRPr lang="fr-FR" dirty="0"/>
          </a:p>
        </p:txBody>
      </p:sp>
    </p:spTree>
    <p:extLst>
      <p:ext uri="{BB962C8B-B14F-4D97-AF65-F5344CB8AC3E}">
        <p14:creationId xmlns:p14="http://schemas.microsoft.com/office/powerpoint/2010/main" val="1781696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xfrm>
            <a:off x="141288" y="768350"/>
            <a:ext cx="6816725" cy="3836988"/>
          </a:xfrm>
          <a:noFill/>
          <a:ln>
            <a:solidFill>
              <a:srgbClr val="000000"/>
            </a:solidFill>
            <a:miter lim="800000"/>
            <a:headEnd/>
            <a:tailEnd/>
          </a:ln>
        </p:spPr>
      </p:sp>
      <p:sp>
        <p:nvSpPr>
          <p:cNvPr id="1638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lgn="just">
              <a:spcBef>
                <a:spcPct val="0"/>
              </a:spcBef>
            </a:pPr>
            <a:r>
              <a:rPr lang="fr-FR" b="1" dirty="0">
                <a:solidFill>
                  <a:srgbClr val="549A00"/>
                </a:solidFill>
                <a:latin typeface="Times New Roman" pitchFamily="18" charset="0"/>
                <a:cs typeface="Times New Roman" pitchFamily="18" charset="0"/>
              </a:rPr>
              <a:t>Rappel  des éléments déjà abordés dans les autres séquences: COMPLEMENTARITES DES SEQUENCES.</a:t>
            </a:r>
          </a:p>
          <a:p>
            <a:pPr algn="just">
              <a:spcBef>
                <a:spcPct val="0"/>
              </a:spcBef>
            </a:pPr>
            <a:endParaRPr lang="fr-FR" dirty="0">
              <a:latin typeface="Times New Roman" pitchFamily="18" charset="0"/>
              <a:cs typeface="Times New Roman" pitchFamily="18" charset="0"/>
            </a:endParaRPr>
          </a:p>
          <a:p>
            <a:pPr algn="just">
              <a:spcBef>
                <a:spcPct val="0"/>
              </a:spcBef>
            </a:pPr>
            <a:r>
              <a:rPr lang="fr-FR" dirty="0">
                <a:latin typeface="Times New Roman" pitchFamily="18" charset="0"/>
                <a:cs typeface="Times New Roman" pitchFamily="18" charset="0"/>
              </a:rPr>
              <a:t>Dans les </a:t>
            </a:r>
            <a:r>
              <a:rPr lang="fr-FR" b="1" dirty="0">
                <a:solidFill>
                  <a:srgbClr val="E0574C"/>
                </a:solidFill>
                <a:latin typeface="Times New Roman" pitchFamily="18" charset="0"/>
                <a:cs typeface="Times New Roman" pitchFamily="18" charset="0"/>
              </a:rPr>
              <a:t>2 premières séquences</a:t>
            </a:r>
            <a:r>
              <a:rPr lang="fr-FR" dirty="0">
                <a:latin typeface="Times New Roman" pitchFamily="18" charset="0"/>
                <a:cs typeface="Times New Roman" pitchFamily="18" charset="0"/>
              </a:rPr>
              <a:t>, nous avons abordé les </a:t>
            </a:r>
            <a:r>
              <a:rPr lang="fr-FR" b="1" dirty="0">
                <a:latin typeface="Times New Roman" pitchFamily="18" charset="0"/>
                <a:cs typeface="Times New Roman" pitchFamily="18" charset="0"/>
              </a:rPr>
              <a:t>étapes du cycle du projet</a:t>
            </a:r>
            <a:r>
              <a:rPr lang="fr-FR" dirty="0">
                <a:latin typeface="Times New Roman" pitchFamily="18" charset="0"/>
                <a:cs typeface="Times New Roman" pitchFamily="18" charset="0"/>
              </a:rPr>
              <a:t>: i) préparation, ii) mise en œuvre et iii) évaluation.</a:t>
            </a:r>
          </a:p>
          <a:p>
            <a:pPr algn="just">
              <a:spcBef>
                <a:spcPct val="0"/>
              </a:spcBef>
            </a:pPr>
            <a:endParaRPr lang="fr-FR" dirty="0">
              <a:latin typeface="Times New Roman" pitchFamily="18" charset="0"/>
              <a:cs typeface="Times New Roman" pitchFamily="18" charset="0"/>
            </a:endParaRPr>
          </a:p>
          <a:p>
            <a:pPr algn="just">
              <a:spcBef>
                <a:spcPct val="0"/>
              </a:spcBef>
            </a:pPr>
            <a:r>
              <a:rPr lang="fr-FR" dirty="0">
                <a:latin typeface="Times New Roman" pitchFamily="18" charset="0"/>
                <a:cs typeface="Times New Roman" pitchFamily="18" charset="0"/>
              </a:rPr>
              <a:t>Dans la </a:t>
            </a:r>
            <a:r>
              <a:rPr lang="fr-FR" b="1" dirty="0">
                <a:solidFill>
                  <a:srgbClr val="E0574C"/>
                </a:solidFill>
                <a:latin typeface="Times New Roman" pitchFamily="18" charset="0"/>
                <a:cs typeface="Times New Roman" pitchFamily="18" charset="0"/>
              </a:rPr>
              <a:t>3ème séquence</a:t>
            </a:r>
            <a:r>
              <a:rPr lang="fr-FR" dirty="0">
                <a:latin typeface="Times New Roman" pitchFamily="18" charset="0"/>
                <a:cs typeface="Times New Roman" pitchFamily="18" charset="0"/>
              </a:rPr>
              <a:t>, nous avons abordé le </a:t>
            </a:r>
            <a:r>
              <a:rPr lang="fr-FR" b="1" dirty="0">
                <a:latin typeface="Times New Roman" pitchFamily="18" charset="0"/>
                <a:cs typeface="Times New Roman" pitchFamily="18" charset="0"/>
              </a:rPr>
              <a:t>cadre logique</a:t>
            </a:r>
            <a:r>
              <a:rPr lang="fr-FR" dirty="0">
                <a:latin typeface="Times New Roman" pitchFamily="18" charset="0"/>
                <a:cs typeface="Times New Roman" pitchFamily="18" charset="0"/>
              </a:rPr>
              <a:t>, outil utilisé dans l’ensemble des étapes du cycle du projet. </a:t>
            </a:r>
          </a:p>
          <a:p>
            <a:pPr algn="just">
              <a:spcBef>
                <a:spcPct val="0"/>
              </a:spcBef>
            </a:pPr>
            <a:endParaRPr lang="fr-FR" dirty="0">
              <a:latin typeface="Times New Roman" pitchFamily="18" charset="0"/>
              <a:cs typeface="Times New Roman" pitchFamily="18" charset="0"/>
            </a:endParaRPr>
          </a:p>
          <a:p>
            <a:pPr algn="just">
              <a:spcBef>
                <a:spcPct val="0"/>
              </a:spcBef>
            </a:pPr>
            <a:r>
              <a:rPr lang="fr-FR" dirty="0">
                <a:latin typeface="Times New Roman" pitchFamily="18" charset="0"/>
                <a:cs typeface="Times New Roman" pitchFamily="18" charset="0"/>
              </a:rPr>
              <a:t>Nous avons  analysé </a:t>
            </a:r>
            <a:r>
              <a:rPr lang="fr-FR" u="sng" dirty="0">
                <a:latin typeface="Times New Roman" pitchFamily="18" charset="0"/>
                <a:cs typeface="Times New Roman" pitchFamily="18" charset="0"/>
              </a:rPr>
              <a:t>la préparation du cadre logique</a:t>
            </a:r>
            <a:r>
              <a:rPr lang="fr-FR" dirty="0">
                <a:latin typeface="Times New Roman" pitchFamily="18" charset="0"/>
                <a:cs typeface="Times New Roman" pitchFamily="18" charset="0"/>
              </a:rPr>
              <a:t> et son importance en tant qu’outil de planification, de suivi et d’évaluation du projet, en insistant sur </a:t>
            </a:r>
            <a:r>
              <a:rPr lang="fr-FR" u="sng" dirty="0">
                <a:latin typeface="Times New Roman" pitchFamily="18" charset="0"/>
                <a:cs typeface="Times New Roman" pitchFamily="18" charset="0"/>
              </a:rPr>
              <a:t>l’analyse de 3 points essentiels pour la réussite d’un projet :</a:t>
            </a:r>
          </a:p>
          <a:p>
            <a:pPr marL="247596" indent="-247596" algn="just">
              <a:spcBef>
                <a:spcPct val="0"/>
              </a:spcBef>
            </a:pPr>
            <a:endParaRPr lang="fr-FR" dirty="0">
              <a:latin typeface="Times New Roman" pitchFamily="18" charset="0"/>
              <a:cs typeface="Times New Roman" pitchFamily="18" charset="0"/>
            </a:endParaRPr>
          </a:p>
          <a:p>
            <a:pPr marL="247596" indent="-247596" algn="just">
              <a:spcBef>
                <a:spcPct val="0"/>
              </a:spcBef>
              <a:buFontTx/>
              <a:buAutoNum type="arabicPeriod"/>
            </a:pPr>
            <a:r>
              <a:rPr lang="fr-FR" dirty="0">
                <a:solidFill>
                  <a:srgbClr val="FF0000"/>
                </a:solidFill>
                <a:latin typeface="Times New Roman" pitchFamily="18" charset="0"/>
                <a:cs typeface="Times New Roman" pitchFamily="18" charset="0"/>
              </a:rPr>
              <a:t>Les acteurs</a:t>
            </a:r>
          </a:p>
          <a:p>
            <a:pPr marL="247596" indent="-247596" algn="just">
              <a:spcBef>
                <a:spcPct val="0"/>
              </a:spcBef>
              <a:buFontTx/>
              <a:buAutoNum type="arabicPeriod"/>
            </a:pPr>
            <a:r>
              <a:rPr lang="fr-FR" dirty="0">
                <a:solidFill>
                  <a:srgbClr val="FF0000"/>
                </a:solidFill>
                <a:latin typeface="Times New Roman" pitchFamily="18" charset="0"/>
                <a:cs typeface="Times New Roman" pitchFamily="18" charset="0"/>
              </a:rPr>
              <a:t>Les problèmes et objectifs</a:t>
            </a:r>
          </a:p>
          <a:p>
            <a:pPr marL="247596" indent="-247596" algn="just">
              <a:spcBef>
                <a:spcPct val="0"/>
              </a:spcBef>
              <a:buFontTx/>
              <a:buAutoNum type="arabicPeriod"/>
            </a:pPr>
            <a:r>
              <a:rPr lang="fr-FR" dirty="0">
                <a:solidFill>
                  <a:srgbClr val="FF0000"/>
                </a:solidFill>
                <a:latin typeface="Times New Roman" pitchFamily="18" charset="0"/>
                <a:cs typeface="Times New Roman" pitchFamily="18" charset="0"/>
              </a:rPr>
              <a:t>La stratégie</a:t>
            </a:r>
            <a:r>
              <a:rPr lang="fr-FR" dirty="0">
                <a:latin typeface="Times New Roman" pitchFamily="18" charset="0"/>
                <a:cs typeface="Times New Roman" pitchFamily="18" charset="0"/>
              </a:rPr>
              <a:t>.</a:t>
            </a:r>
          </a:p>
          <a:p>
            <a:pPr marL="247596" indent="-247596" algn="just">
              <a:spcBef>
                <a:spcPct val="0"/>
              </a:spcBef>
              <a:buFontTx/>
              <a:buAutoNum type="arabicPeriod"/>
            </a:pPr>
            <a:endParaRPr lang="fr-FR" dirty="0">
              <a:latin typeface="Times New Roman" pitchFamily="18" charset="0"/>
              <a:cs typeface="Times New Roman" pitchFamily="18" charset="0"/>
            </a:endParaRPr>
          </a:p>
          <a:p>
            <a:pPr algn="just">
              <a:spcBef>
                <a:spcPct val="0"/>
              </a:spcBef>
            </a:pPr>
            <a:endParaRPr lang="fr-FR" dirty="0">
              <a:solidFill>
                <a:srgbClr val="E0574C"/>
              </a:solidFill>
              <a:latin typeface="Times New Roman" pitchFamily="18" charset="0"/>
              <a:cs typeface="Times New Roman" pitchFamily="18" charset="0"/>
            </a:endParaRPr>
          </a:p>
          <a:p>
            <a:pPr algn="just">
              <a:spcBef>
                <a:spcPct val="0"/>
              </a:spcBef>
            </a:pPr>
            <a:r>
              <a:rPr lang="fr-FR" b="1" dirty="0">
                <a:solidFill>
                  <a:srgbClr val="FF0000"/>
                </a:solidFill>
                <a:latin typeface="Times New Roman" pitchFamily="18" charset="0"/>
                <a:cs typeface="Times New Roman" pitchFamily="18" charset="0"/>
              </a:rPr>
              <a:t>SEQUENCE ACTUELLE: construction progressive de la matrice du cadre logique.</a:t>
            </a:r>
          </a:p>
        </p:txBody>
      </p:sp>
      <p:sp>
        <p:nvSpPr>
          <p:cNvPr id="1638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06"/>
            <a:fld id="{387D2A2B-2592-4FBB-914D-E1CE5D6ECA0F}" type="slidenum">
              <a:rPr lang="fr-FR">
                <a:solidFill>
                  <a:prstClr val="black"/>
                </a:solidFill>
              </a:rPr>
              <a:pPr defTabSz="744506"/>
              <a:t>18</a:t>
            </a:fld>
            <a:endParaRPr lang="fr-FR" dirty="0">
              <a:solidFill>
                <a:prstClr val="black"/>
              </a:solidFill>
            </a:endParaRPr>
          </a:p>
        </p:txBody>
      </p:sp>
    </p:spTree>
    <p:extLst>
      <p:ext uri="{BB962C8B-B14F-4D97-AF65-F5344CB8AC3E}">
        <p14:creationId xmlns:p14="http://schemas.microsoft.com/office/powerpoint/2010/main" val="2031757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638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lgn="just">
              <a:spcBef>
                <a:spcPct val="0"/>
              </a:spcBef>
            </a:pPr>
            <a:r>
              <a:rPr lang="fr-FR" dirty="0">
                <a:solidFill>
                  <a:srgbClr val="E0574C"/>
                </a:solidFill>
                <a:latin typeface="Times New Roman" pitchFamily="18" charset="0"/>
                <a:cs typeface="Times New Roman" pitchFamily="18" charset="0"/>
              </a:rPr>
              <a:t>Rappeler où nous en sommes dans le cadre de cette formation où tous les modules sont complémentaires</a:t>
            </a:r>
            <a:r>
              <a:rPr lang="fr-FR" dirty="0">
                <a:latin typeface="Times New Roman" pitchFamily="18" charset="0"/>
                <a:cs typeface="Times New Roman" pitchFamily="18" charset="0"/>
              </a:rPr>
              <a:t>.</a:t>
            </a:r>
          </a:p>
          <a:p>
            <a:pPr algn="just">
              <a:spcBef>
                <a:spcPct val="0"/>
              </a:spcBef>
            </a:pPr>
            <a:endParaRPr lang="fr-FR" dirty="0">
              <a:latin typeface="Times New Roman" pitchFamily="18" charset="0"/>
              <a:cs typeface="Times New Roman" pitchFamily="18" charset="0"/>
            </a:endParaRPr>
          </a:p>
          <a:p>
            <a:pPr algn="just">
              <a:spcBef>
                <a:spcPct val="0"/>
              </a:spcBef>
            </a:pPr>
            <a:r>
              <a:rPr lang="fr-FR" dirty="0">
                <a:latin typeface="Times New Roman" pitchFamily="18" charset="0"/>
                <a:cs typeface="Times New Roman" pitchFamily="18" charset="0"/>
              </a:rPr>
              <a:t>Dans les </a:t>
            </a:r>
            <a:r>
              <a:rPr lang="fr-FR" dirty="0">
                <a:solidFill>
                  <a:srgbClr val="E0574C"/>
                </a:solidFill>
                <a:latin typeface="Times New Roman" pitchFamily="18" charset="0"/>
                <a:cs typeface="Times New Roman" pitchFamily="18" charset="0"/>
              </a:rPr>
              <a:t>2 premières sessions</a:t>
            </a:r>
            <a:r>
              <a:rPr lang="fr-FR" dirty="0">
                <a:latin typeface="Times New Roman" pitchFamily="18" charset="0"/>
                <a:cs typeface="Times New Roman" pitchFamily="18" charset="0"/>
              </a:rPr>
              <a:t>, nous avons abordé les étapes du cycle du projet: préparation, mise en œuvre et évaluation.</a:t>
            </a:r>
          </a:p>
          <a:p>
            <a:pPr algn="just">
              <a:spcBef>
                <a:spcPct val="0"/>
              </a:spcBef>
            </a:pPr>
            <a:endParaRPr lang="fr-FR" dirty="0">
              <a:latin typeface="Times New Roman" pitchFamily="18" charset="0"/>
              <a:cs typeface="Times New Roman" pitchFamily="18" charset="0"/>
            </a:endParaRPr>
          </a:p>
          <a:p>
            <a:pPr algn="just">
              <a:spcBef>
                <a:spcPct val="0"/>
              </a:spcBef>
            </a:pPr>
            <a:r>
              <a:rPr lang="fr-FR" dirty="0">
                <a:latin typeface="Times New Roman" pitchFamily="18" charset="0"/>
                <a:cs typeface="Times New Roman" pitchFamily="18" charset="0"/>
              </a:rPr>
              <a:t>Dans la </a:t>
            </a:r>
            <a:r>
              <a:rPr lang="fr-FR" dirty="0">
                <a:solidFill>
                  <a:srgbClr val="E0574C"/>
                </a:solidFill>
                <a:latin typeface="Times New Roman" pitchFamily="18" charset="0"/>
                <a:cs typeface="Times New Roman" pitchFamily="18" charset="0"/>
              </a:rPr>
              <a:t>3ème session</a:t>
            </a:r>
            <a:r>
              <a:rPr lang="fr-FR" dirty="0">
                <a:latin typeface="Times New Roman" pitchFamily="18" charset="0"/>
                <a:cs typeface="Times New Roman" pitchFamily="18" charset="0"/>
              </a:rPr>
              <a:t>, nous avons abordé le cadre logique, outil intimement lié à l’ensemble des étapes du cycle du projet. Nous avons alors analysé la préparation du cadre logique et son importance en tant qu’outil de planification, de suivi et d’évaluation du projet, en insistant sur l’analyse de 3 point essentiels pour la réussite d’un projet :</a:t>
            </a:r>
          </a:p>
          <a:p>
            <a:pPr marL="247620" indent="-247620" algn="just">
              <a:spcBef>
                <a:spcPct val="0"/>
              </a:spcBef>
            </a:pPr>
            <a:endParaRPr lang="fr-FR" dirty="0">
              <a:latin typeface="Times New Roman" pitchFamily="18" charset="0"/>
              <a:cs typeface="Times New Roman" pitchFamily="18" charset="0"/>
            </a:endParaRPr>
          </a:p>
          <a:p>
            <a:pPr marL="247620" indent="-247620" algn="just">
              <a:spcBef>
                <a:spcPct val="0"/>
              </a:spcBef>
              <a:buFontTx/>
              <a:buAutoNum type="arabicPeriod"/>
            </a:pPr>
            <a:r>
              <a:rPr lang="fr-FR" dirty="0">
                <a:latin typeface="Times New Roman" pitchFamily="18" charset="0"/>
                <a:cs typeface="Times New Roman" pitchFamily="18" charset="0"/>
              </a:rPr>
              <a:t>Les acteurs</a:t>
            </a:r>
          </a:p>
          <a:p>
            <a:pPr marL="247620" indent="-247620" algn="just">
              <a:spcBef>
                <a:spcPct val="0"/>
              </a:spcBef>
              <a:buFontTx/>
              <a:buAutoNum type="arabicPeriod"/>
            </a:pPr>
            <a:r>
              <a:rPr lang="fr-FR" dirty="0">
                <a:latin typeface="Times New Roman" pitchFamily="18" charset="0"/>
                <a:cs typeface="Times New Roman" pitchFamily="18" charset="0"/>
              </a:rPr>
              <a:t>Les problèmes et objectifs</a:t>
            </a:r>
          </a:p>
          <a:p>
            <a:pPr marL="247620" indent="-247620" algn="just">
              <a:spcBef>
                <a:spcPct val="0"/>
              </a:spcBef>
              <a:buFontTx/>
              <a:buAutoNum type="arabicPeriod"/>
            </a:pPr>
            <a:r>
              <a:rPr lang="fr-FR" dirty="0">
                <a:latin typeface="Times New Roman" pitchFamily="18" charset="0"/>
                <a:cs typeface="Times New Roman" pitchFamily="18" charset="0"/>
              </a:rPr>
              <a:t>La stratégie.</a:t>
            </a:r>
          </a:p>
          <a:p>
            <a:pPr marL="247620" indent="-247620" algn="just">
              <a:spcBef>
                <a:spcPct val="0"/>
              </a:spcBef>
              <a:buFontTx/>
              <a:buAutoNum type="arabicPeriod"/>
            </a:pPr>
            <a:endParaRPr lang="fr-FR" dirty="0">
              <a:latin typeface="Times New Roman" pitchFamily="18" charset="0"/>
              <a:cs typeface="Times New Roman" pitchFamily="18" charset="0"/>
            </a:endParaRPr>
          </a:p>
          <a:p>
            <a:pPr algn="just">
              <a:spcBef>
                <a:spcPct val="0"/>
              </a:spcBef>
            </a:pPr>
            <a:r>
              <a:rPr lang="fr-FR" dirty="0">
                <a:latin typeface="Times New Roman" pitchFamily="18" charset="0"/>
                <a:cs typeface="Times New Roman" pitchFamily="18" charset="0"/>
              </a:rPr>
              <a:t>Enfin, </a:t>
            </a:r>
            <a:r>
              <a:rPr lang="fr-FR" dirty="0">
                <a:solidFill>
                  <a:srgbClr val="E0574C"/>
                </a:solidFill>
                <a:latin typeface="Times New Roman" pitchFamily="18" charset="0"/>
                <a:cs typeface="Times New Roman" pitchFamily="18" charset="0"/>
              </a:rPr>
              <a:t>au cours de cette session nous allons voir enfin à quoi ressemble ce fameux cadre logique</a:t>
            </a:r>
            <a:r>
              <a:rPr lang="fr-FR" dirty="0">
                <a:latin typeface="Times New Roman" pitchFamily="18" charset="0"/>
                <a:cs typeface="Times New Roman" pitchFamily="18" charset="0"/>
              </a:rPr>
              <a:t>, en participant, pas à pas, à sa construction.</a:t>
            </a:r>
          </a:p>
        </p:txBody>
      </p:sp>
      <p:sp>
        <p:nvSpPr>
          <p:cNvPr id="1638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387D2A2B-2592-4FBB-914D-E1CE5D6ECA0F}" type="slidenum">
              <a:rPr lang="fr-FR"/>
              <a:pPr defTabSz="744579" fontAlgn="base">
                <a:spcBef>
                  <a:spcPct val="0"/>
                </a:spcBef>
                <a:spcAft>
                  <a:spcPct val="0"/>
                </a:spcAft>
              </a:pPr>
              <a:t>1</a:t>
            </a:fld>
            <a:endParaRPr lang="fr-FR" dirty="0"/>
          </a:p>
        </p:txBody>
      </p:sp>
    </p:spTree>
    <p:extLst>
      <p:ext uri="{BB962C8B-B14F-4D97-AF65-F5344CB8AC3E}">
        <p14:creationId xmlns:p14="http://schemas.microsoft.com/office/powerpoint/2010/main" val="28091622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2770" name="Espace réservé des commentaires 2"/>
          <p:cNvSpPr>
            <a:spLocks noGrp="1"/>
          </p:cNvSpPr>
          <p:nvPr>
            <p:ph type="body" idx="1"/>
          </p:nvPr>
        </p:nvSpPr>
        <p:spPr bwMode="auto">
          <a:xfrm>
            <a:off x="493007" y="4861441"/>
            <a:ext cx="6113286" cy="4605576"/>
          </a:xfrm>
          <a:noFill/>
        </p:spPr>
        <p:txBody>
          <a:bodyPr wrap="square" numCol="1" anchor="t" anchorCtr="0" compatLnSpc="1">
            <a:prstTxWarp prst="textNoShape">
              <a:avLst/>
            </a:prstTxWarp>
          </a:bodyPr>
          <a:lstStyle/>
          <a:p>
            <a:pPr algn="just">
              <a:spcBef>
                <a:spcPts val="650"/>
              </a:spcBef>
            </a:pPr>
            <a:r>
              <a:rPr lang="fr-FR" dirty="0">
                <a:solidFill>
                  <a:srgbClr val="FF0000"/>
                </a:solidFill>
                <a:latin typeface="Times New Roman" pitchFamily="18" charset="0"/>
                <a:cs typeface="Times New Roman" pitchFamily="18" charset="0"/>
              </a:rPr>
              <a:t>MODELE DE MATRICE DU CADRE LOGIQUE.</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b="1" dirty="0">
                <a:solidFill>
                  <a:srgbClr val="037C03"/>
                </a:solidFill>
                <a:latin typeface="Times New Roman" pitchFamily="18" charset="0"/>
                <a:cs typeface="Times New Roman" pitchFamily="18" charset="0"/>
              </a:rPr>
              <a:t>Passer en revue les différents éléments et termes qui la composent en commençant  par les termes de l’ordonnée puis de l’abscisse. </a:t>
            </a:r>
          </a:p>
          <a:p>
            <a:pPr algn="just">
              <a:spcBef>
                <a:spcPts val="650"/>
              </a:spcBef>
            </a:pPr>
            <a:r>
              <a:rPr lang="fr-FR" b="1" dirty="0">
                <a:solidFill>
                  <a:srgbClr val="037C03"/>
                </a:solidFill>
                <a:latin typeface="Times New Roman" pitchFamily="18" charset="0"/>
                <a:cs typeface="Times New Roman" pitchFamily="18" charset="0"/>
              </a:rPr>
              <a:t>Attention à se mettre d’accord sur des définitions communes pour une bonne utilisation du cadre.</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b="1" dirty="0">
                <a:solidFill>
                  <a:srgbClr val="037C03"/>
                </a:solidFill>
                <a:latin typeface="Times New Roman" pitchFamily="18" charset="0"/>
                <a:cs typeface="Times New Roman" pitchFamily="18" charset="0"/>
              </a:rPr>
              <a:t>Aborder les objectifs (ou impact dans la nouvelle terminologie UE), et les résultats et ensuite les activités, en rappelant que celles-ci ne font pas partie intégrante du cadre logique. </a:t>
            </a:r>
          </a:p>
          <a:p>
            <a:pPr algn="just">
              <a:spcBef>
                <a:spcPts val="650"/>
              </a:spcBef>
            </a:pPr>
            <a:endParaRPr lang="fr-FR" dirty="0">
              <a:latin typeface="Times New Roman" pitchFamily="18" charset="0"/>
              <a:cs typeface="Times New Roman" pitchFamily="18" charset="0"/>
            </a:endParaRPr>
          </a:p>
          <a:p>
            <a:pPr algn="just">
              <a:spcBef>
                <a:spcPts val="650"/>
              </a:spcBef>
            </a:pPr>
            <a:r>
              <a:rPr lang="fr-FR" b="1" dirty="0">
                <a:solidFill>
                  <a:srgbClr val="E0574C"/>
                </a:solidFill>
                <a:latin typeface="Times New Roman" pitchFamily="18" charset="0"/>
                <a:cs typeface="Times New Roman" pitchFamily="18" charset="0"/>
              </a:rPr>
              <a:t>Il s’agit de passer en revue la construction du cadre, étape par étape</a:t>
            </a:r>
            <a:r>
              <a:rPr lang="fr-FR" dirty="0">
                <a:latin typeface="Times New Roman" pitchFamily="18" charset="0"/>
                <a:cs typeface="Times New Roman" pitchFamily="18" charset="0"/>
              </a:rPr>
              <a:t>, en commençant par construire la logique du projet, dans une 1</a:t>
            </a:r>
            <a:r>
              <a:rPr lang="fr-FR" baseline="30000" dirty="0">
                <a:latin typeface="Times New Roman" pitchFamily="18" charset="0"/>
                <a:cs typeface="Times New Roman" pitchFamily="18" charset="0"/>
              </a:rPr>
              <a:t>ère</a:t>
            </a:r>
            <a:r>
              <a:rPr lang="fr-FR" dirty="0">
                <a:latin typeface="Times New Roman" pitchFamily="18" charset="0"/>
                <a:cs typeface="Times New Roman" pitchFamily="18" charset="0"/>
              </a:rPr>
              <a:t> étape, puis les risques en deuxième lieu et, enfin, Indicateurs. Cette construction en 3 étapes sera abordée dans les différents exercices de cette formation.</a:t>
            </a:r>
          </a:p>
        </p:txBody>
      </p:sp>
      <p:sp>
        <p:nvSpPr>
          <p:cNvPr id="3277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8E6250F8-8658-43ED-8F7F-373594A84673}" type="slidenum">
              <a:rPr lang="fr-FR"/>
              <a:pPr defTabSz="744579" fontAlgn="base">
                <a:spcBef>
                  <a:spcPct val="0"/>
                </a:spcBef>
                <a:spcAft>
                  <a:spcPct val="0"/>
                </a:spcAft>
              </a:pPr>
              <a:t>19</a:t>
            </a:fld>
            <a:endParaRPr lang="fr-FR" dirty="0"/>
          </a:p>
        </p:txBody>
      </p:sp>
    </p:spTree>
    <p:extLst>
      <p:ext uri="{BB962C8B-B14F-4D97-AF65-F5344CB8AC3E}">
        <p14:creationId xmlns:p14="http://schemas.microsoft.com/office/powerpoint/2010/main" val="17076882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Espace réservé de l'image des diapositives 1"/>
          <p:cNvSpPr>
            <a:spLocks noGrp="1" noRot="1" noChangeAspect="1"/>
          </p:cNvSpPr>
          <p:nvPr>
            <p:ph type="sldImg"/>
          </p:nvPr>
        </p:nvSpPr>
        <p:spPr bwMode="auto">
          <a:xfrm>
            <a:off x="141288" y="768350"/>
            <a:ext cx="6816725" cy="3836988"/>
          </a:xfrm>
          <a:noFill/>
          <a:ln>
            <a:solidFill>
              <a:srgbClr val="000000"/>
            </a:solidFill>
            <a:miter lim="800000"/>
            <a:headEnd/>
            <a:tailEnd/>
          </a:ln>
        </p:spPr>
      </p:sp>
      <p:sp>
        <p:nvSpPr>
          <p:cNvPr id="51202" name="Espace réservé des commentaires 2"/>
          <p:cNvSpPr>
            <a:spLocks noGrp="1"/>
          </p:cNvSpPr>
          <p:nvPr>
            <p:ph type="body" idx="1"/>
          </p:nvPr>
        </p:nvSpPr>
        <p:spPr bwMode="auto">
          <a:xfrm>
            <a:off x="419057" y="4861440"/>
            <a:ext cx="6261188" cy="4864377"/>
          </a:xfrm>
          <a:noFill/>
        </p:spPr>
        <p:txBody>
          <a:bodyPr wrap="square" numCol="1" anchor="t" anchorCtr="0" compatLnSpc="1">
            <a:prstTxWarp prst="textNoShape">
              <a:avLst/>
            </a:prstTxWarp>
            <a:normAutofit/>
          </a:bodyPr>
          <a:lstStyle/>
          <a:p>
            <a:pPr algn="just">
              <a:spcBef>
                <a:spcPts val="650"/>
              </a:spcBef>
            </a:pPr>
            <a:r>
              <a:rPr lang="fr-FR" dirty="0">
                <a:solidFill>
                  <a:srgbClr val="FF0000"/>
                </a:solidFill>
                <a:latin typeface="Times New Roman" pitchFamily="18" charset="0"/>
                <a:cs typeface="Times New Roman" pitchFamily="18" charset="0"/>
              </a:rPr>
              <a:t>La logique d’intervention du cadre logique peut être complexifiée pour répondre aux besoins des programmes sectoriels qui comportent généralement de nombreux objectifs et résultats et font intervenir une multitude d’acteur</a:t>
            </a:r>
            <a:r>
              <a:rPr lang="fr-FR" dirty="0">
                <a:latin typeface="Times New Roman" pitchFamily="18" charset="0"/>
                <a:cs typeface="Times New Roman" pitchFamily="18" charset="0"/>
              </a:rPr>
              <a:t>.</a:t>
            </a:r>
          </a:p>
          <a:p>
            <a:pPr algn="just">
              <a:spcBef>
                <a:spcPts val="650"/>
              </a:spcBef>
            </a:pPr>
            <a:r>
              <a:rPr lang="fr-FR" dirty="0">
                <a:solidFill>
                  <a:srgbClr val="FF0000"/>
                </a:solidFill>
                <a:latin typeface="Times New Roman" pitchFamily="18" charset="0"/>
                <a:cs typeface="Times New Roman" pitchFamily="18" charset="0"/>
              </a:rPr>
              <a:t>Le cas du PAPS est exemplaire de cette complexité pour laquelle le cadre logique en cascade est adapté.</a:t>
            </a:r>
            <a:endParaRPr lang="fr-FR" dirty="0">
              <a:solidFill>
                <a:srgbClr val="E0574C"/>
              </a:solidFill>
              <a:latin typeface="Times New Roman" pitchFamily="18" charset="0"/>
              <a:cs typeface="Times New Roman" pitchFamily="18" charset="0"/>
            </a:endParaRPr>
          </a:p>
          <a:p>
            <a:pPr algn="just">
              <a:spcBef>
                <a:spcPts val="650"/>
              </a:spcBef>
            </a:pPr>
            <a:r>
              <a:rPr lang="fr-FR" b="1" dirty="0">
                <a:solidFill>
                  <a:srgbClr val="FF0000"/>
                </a:solidFill>
                <a:latin typeface="Times New Roman" pitchFamily="18" charset="0"/>
                <a:cs typeface="Times New Roman" pitchFamily="18" charset="0"/>
              </a:rPr>
              <a:t>Le cadre logique du  PAPS comprend ainsi 3 NIVEAUX, interconnectés en cascade:</a:t>
            </a:r>
          </a:p>
          <a:p>
            <a:pPr marL="685639" lvl="1" indent="-228600" algn="just">
              <a:buFont typeface="+mj-lt"/>
              <a:buAutoNum type="arabicPeriod"/>
            </a:pPr>
            <a:r>
              <a:rPr lang="fr-FR" dirty="0">
                <a:solidFill>
                  <a:srgbClr val="FF0000"/>
                </a:solidFill>
                <a:latin typeface="Times New Roman" pitchFamily="18" charset="0"/>
                <a:cs typeface="Times New Roman" pitchFamily="18" charset="0"/>
              </a:rPr>
              <a:t>Le cadre logique du PROGRAMME</a:t>
            </a:r>
            <a:r>
              <a:rPr lang="fr-FR" dirty="0">
                <a:latin typeface="Times New Roman" pitchFamily="18" charset="0"/>
                <a:cs typeface="Times New Roman" pitchFamily="18" charset="0"/>
              </a:rPr>
              <a:t>: (tel qu’on le retrouve dans le Devis Programme de Croisière)</a:t>
            </a:r>
          </a:p>
          <a:p>
            <a:pPr marL="685639" lvl="1" indent="-228600" algn="just">
              <a:buFont typeface="+mj-lt"/>
              <a:buAutoNum type="arabicPeriod"/>
            </a:pPr>
            <a:r>
              <a:rPr lang="fr-FR" dirty="0">
                <a:latin typeface="Times New Roman" pitchFamily="18" charset="0"/>
                <a:cs typeface="Times New Roman" pitchFamily="18" charset="0"/>
              </a:rPr>
              <a:t>Le cadre logique de chaque résultat (Devis Programme de Croisière et MS1)</a:t>
            </a:r>
          </a:p>
          <a:p>
            <a:pPr marL="685639" lvl="1" indent="-228600" algn="just">
              <a:buFont typeface="+mj-lt"/>
              <a:buAutoNum type="arabicPeriod"/>
            </a:pPr>
            <a:r>
              <a:rPr lang="fr-FR" dirty="0">
                <a:latin typeface="Times New Roman" pitchFamily="18" charset="0"/>
                <a:cs typeface="Times New Roman" pitchFamily="18" charset="0"/>
              </a:rPr>
              <a:t>Les cadres logiques des projets pilotes au sein de chaque résultat (non encore élaborés)</a:t>
            </a:r>
          </a:p>
          <a:p>
            <a:pPr algn="just">
              <a:spcBef>
                <a:spcPts val="650"/>
              </a:spcBef>
            </a:pPr>
            <a:r>
              <a:rPr lang="fr-FR" dirty="0">
                <a:latin typeface="Times New Roman" pitchFamily="18" charset="0"/>
                <a:cs typeface="Times New Roman" pitchFamily="18" charset="0"/>
              </a:rPr>
              <a:t> 	</a:t>
            </a:r>
          </a:p>
          <a:p>
            <a:pPr algn="just"/>
            <a:r>
              <a:rPr lang="fr-FR" b="1" dirty="0">
                <a:solidFill>
                  <a:srgbClr val="037C03"/>
                </a:solidFill>
                <a:latin typeface="Times New Roman" pitchFamily="18" charset="0"/>
                <a:cs typeface="Times New Roman" pitchFamily="18" charset="0"/>
              </a:rPr>
              <a:t>	Les stagiaires des formations sont en général des responsables de projets 	pilotes ou bien travaillent dans des projets pilotes</a:t>
            </a:r>
          </a:p>
          <a:p>
            <a:pPr algn="just">
              <a:spcBef>
                <a:spcPts val="650"/>
              </a:spcBef>
            </a:pPr>
            <a:r>
              <a:rPr lang="fr-FR" dirty="0">
                <a:latin typeface="Times New Roman" pitchFamily="18" charset="0"/>
                <a:cs typeface="Times New Roman" pitchFamily="18" charset="0"/>
              </a:rPr>
              <a:t>Dans la construction de la logique d’intervention, </a:t>
            </a:r>
            <a:r>
              <a:rPr lang="fr-FR" dirty="0">
                <a:solidFill>
                  <a:srgbClr val="FF0000"/>
                </a:solidFill>
                <a:latin typeface="Times New Roman" pitchFamily="18" charset="0"/>
                <a:cs typeface="Times New Roman" pitchFamily="18" charset="0"/>
              </a:rPr>
              <a:t>l’objectif spécifique de chaque projet pilote consiste à atteindre un des résultats du programme. Tous les éléments du cadre logique s’emboîtent de cette manière pour former la cascade. </a:t>
            </a:r>
            <a:r>
              <a:rPr lang="fr-FR" dirty="0">
                <a:latin typeface="Times New Roman" pitchFamily="18" charset="0"/>
                <a:cs typeface="Times New Roman" pitchFamily="18" charset="0"/>
              </a:rPr>
              <a:t>Par exemple, un projet pilote en matière d’assurance qualité dispose de son propre objectif qui se rapporte en fait au résultat 1 du PAPS. </a:t>
            </a:r>
          </a:p>
          <a:p>
            <a:pPr algn="just">
              <a:spcBef>
                <a:spcPts val="650"/>
              </a:spcBef>
            </a:pPr>
            <a:r>
              <a:rPr lang="fr-FR" b="1" dirty="0">
                <a:solidFill>
                  <a:srgbClr val="FF0000"/>
                </a:solidFill>
                <a:latin typeface="Times New Roman" pitchFamily="18" charset="0"/>
                <a:cs typeface="Times New Roman" pitchFamily="18" charset="0"/>
              </a:rPr>
              <a:t>Cette logique de la cascade peut être dupliquée sur plusieurs niveaux pour appréhender au mieux la logique de projets et programmes complexes</a:t>
            </a:r>
            <a:r>
              <a:rPr lang="fr-FR" b="1" dirty="0">
                <a:solidFill>
                  <a:srgbClr val="E0574C"/>
                </a:solidFill>
                <a:latin typeface="Times New Roman" pitchFamily="18" charset="0"/>
                <a:cs typeface="Times New Roman" pitchFamily="18" charset="0"/>
              </a:rPr>
              <a:t>.</a:t>
            </a:r>
          </a:p>
          <a:p>
            <a:pPr algn="just">
              <a:spcBef>
                <a:spcPts val="650"/>
              </a:spcBef>
            </a:pPr>
            <a:r>
              <a:rPr lang="fr-FR" b="1" dirty="0">
                <a:solidFill>
                  <a:srgbClr val="549A00"/>
                </a:solidFill>
                <a:latin typeface="Times New Roman" pitchFamily="18" charset="0"/>
                <a:cs typeface="Times New Roman" pitchFamily="18" charset="0"/>
              </a:rPr>
              <a:t>Ne pas trop  expliquer cette logique qui devient très compliqué par rapport au niveau de connaissance des participants. Juste pour information.</a:t>
            </a:r>
          </a:p>
        </p:txBody>
      </p:sp>
      <p:sp>
        <p:nvSpPr>
          <p:cNvPr id="5120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06" fontAlgn="base">
              <a:spcBef>
                <a:spcPct val="0"/>
              </a:spcBef>
              <a:spcAft>
                <a:spcPct val="0"/>
              </a:spcAft>
            </a:pPr>
            <a:fld id="{35959F63-521A-4E12-AC3B-0A83669BF781}" type="slidenum">
              <a:rPr lang="fr-FR"/>
              <a:pPr defTabSz="744506" fontAlgn="base">
                <a:spcBef>
                  <a:spcPct val="0"/>
                </a:spcBef>
                <a:spcAft>
                  <a:spcPct val="0"/>
                </a:spcAft>
              </a:pPr>
              <a:t>20</a:t>
            </a:fld>
            <a:endParaRPr lang="fr-FR" dirty="0"/>
          </a:p>
        </p:txBody>
      </p:sp>
      <p:pic>
        <p:nvPicPr>
          <p:cNvPr id="2050" name="Picture 2" descr="C:\Users\kadi\AppData\Local\Microsoft\Windows\Temporary Internet Files\Content.IE5\SWB61SZK\MC900411320[2].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320" y="7064065"/>
            <a:ext cx="708637" cy="565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7829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spcBef>
                <a:spcPts val="650"/>
              </a:spcBef>
            </a:pPr>
            <a:r>
              <a:rPr lang="fr-FR" b="1" dirty="0">
                <a:solidFill>
                  <a:srgbClr val="549A00"/>
                </a:solidFill>
                <a:latin typeface="Times New Roman" pitchFamily="18" charset="0"/>
                <a:cs typeface="Times New Roman" pitchFamily="18" charset="0"/>
              </a:rPr>
              <a:t>Partager les stagiaires en deux groupes. Mettre à disposition du ruban adhésif,</a:t>
            </a:r>
          </a:p>
          <a:p>
            <a:pPr algn="just">
              <a:spcBef>
                <a:spcPts val="650"/>
              </a:spcBef>
            </a:pPr>
            <a:r>
              <a:rPr lang="fr-FR" b="1" dirty="0">
                <a:solidFill>
                  <a:srgbClr val="549A00"/>
                </a:solidFill>
                <a:latin typeface="Times New Roman" pitchFamily="18" charset="0"/>
                <a:cs typeface="Times New Roman" pitchFamily="18" charset="0"/>
              </a:rPr>
              <a:t>Distribuer les fiches reprenant les OG, OS, R et activités du R en demandant de les classer en vue de reconstruire l’arbre logique du programme. Faire coller les fiches au mur selon la logique de l’intervention. 15 MINUTES.</a:t>
            </a:r>
          </a:p>
          <a:p>
            <a:pPr algn="just">
              <a:spcBef>
                <a:spcPts val="650"/>
              </a:spcBef>
            </a:pPr>
            <a:r>
              <a:rPr lang="fr-FR" b="1" dirty="0">
                <a:solidFill>
                  <a:srgbClr val="549A00"/>
                </a:solidFill>
                <a:latin typeface="Times New Roman" pitchFamily="18" charset="0"/>
                <a:cs typeface="Times New Roman" pitchFamily="18" charset="0"/>
              </a:rPr>
              <a:t>Correction de chacun des arbres logique:</a:t>
            </a:r>
          </a:p>
          <a:p>
            <a:pPr marL="228600" indent="-228600" algn="just">
              <a:spcBef>
                <a:spcPts val="650"/>
              </a:spcBef>
              <a:buFont typeface="+mj-lt"/>
              <a:buAutoNum type="arabicPeriod"/>
            </a:pPr>
            <a:r>
              <a:rPr lang="fr-FR" b="1" dirty="0">
                <a:solidFill>
                  <a:srgbClr val="549A00"/>
                </a:solidFill>
                <a:latin typeface="Times New Roman" pitchFamily="18" charset="0"/>
                <a:cs typeface="Times New Roman" pitchFamily="18" charset="0"/>
              </a:rPr>
              <a:t>Demander à chaque groupe de faire une lecture commentée de leur cadre qui met en évidence la </a:t>
            </a:r>
            <a:r>
              <a:rPr lang="fr-FR" b="1" u="sng" dirty="0">
                <a:solidFill>
                  <a:srgbClr val="549A00"/>
                </a:solidFill>
                <a:latin typeface="Times New Roman" pitchFamily="18" charset="0"/>
                <a:cs typeface="Times New Roman" pitchFamily="18" charset="0"/>
              </a:rPr>
              <a:t>logique de l’intervention </a:t>
            </a:r>
            <a:r>
              <a:rPr lang="fr-FR" b="1" dirty="0">
                <a:solidFill>
                  <a:srgbClr val="549A00"/>
                </a:solidFill>
                <a:latin typeface="Times New Roman" pitchFamily="18" charset="0"/>
                <a:cs typeface="Times New Roman" pitchFamily="18" charset="0"/>
              </a:rPr>
              <a:t>et la chaîne des résultats.</a:t>
            </a:r>
          </a:p>
          <a:p>
            <a:pPr algn="just">
              <a:spcBef>
                <a:spcPts val="650"/>
              </a:spcBef>
            </a:pPr>
            <a:r>
              <a:rPr lang="fr-FR" b="1" dirty="0">
                <a:solidFill>
                  <a:srgbClr val="549A00"/>
                </a:solidFill>
                <a:latin typeface="Times New Roman" pitchFamily="18" charset="0"/>
                <a:cs typeface="Times New Roman" pitchFamily="18" charset="0"/>
              </a:rPr>
              <a:t>Prendre son temps et faire participer la salle en posant des questions, en recréant la logique du projet. Donner le corrigé exposé sur les 3 </a:t>
            </a:r>
            <a:r>
              <a:rPr lang="fr-FR" b="1" dirty="0" err="1">
                <a:solidFill>
                  <a:srgbClr val="549A00"/>
                </a:solidFill>
                <a:latin typeface="Times New Roman" pitchFamily="18" charset="0"/>
                <a:cs typeface="Times New Roman" pitchFamily="18" charset="0"/>
              </a:rPr>
              <a:t>dias</a:t>
            </a:r>
            <a:r>
              <a:rPr lang="fr-FR" b="1" dirty="0">
                <a:solidFill>
                  <a:srgbClr val="549A00"/>
                </a:solidFill>
                <a:latin typeface="Times New Roman" pitchFamily="18" charset="0"/>
                <a:cs typeface="Times New Roman" pitchFamily="18" charset="0"/>
              </a:rPr>
              <a:t> suivantes de ce diaporama.  </a:t>
            </a:r>
          </a:p>
          <a:p>
            <a:pPr algn="just">
              <a:spcBef>
                <a:spcPts val="650"/>
              </a:spcBef>
            </a:pPr>
            <a:endParaRPr lang="fr-FR" dirty="0">
              <a:solidFill>
                <a:srgbClr val="E0574C"/>
              </a:solidFill>
              <a:latin typeface="Times New Roman" pitchFamily="18" charset="0"/>
              <a:cs typeface="Times New Roman" pitchFamily="18" charset="0"/>
            </a:endParaRPr>
          </a:p>
          <a:p>
            <a:pPr algn="just">
              <a:spcBef>
                <a:spcPts val="650"/>
              </a:spcBef>
            </a:pPr>
            <a:r>
              <a:rPr lang="fr-FR" dirty="0">
                <a:solidFill>
                  <a:srgbClr val="E0574C"/>
                </a:solidFill>
                <a:latin typeface="Times New Roman" pitchFamily="18" charset="0"/>
                <a:cs typeface="Times New Roman" pitchFamily="18" charset="0"/>
              </a:rPr>
              <a:t>En conclusion:  </a:t>
            </a:r>
            <a:r>
              <a:rPr lang="fr-FR" b="1" dirty="0">
                <a:solidFill>
                  <a:srgbClr val="FF0000"/>
                </a:solidFill>
                <a:latin typeface="Times New Roman" pitchFamily="18" charset="0"/>
                <a:cs typeface="Times New Roman" pitchFamily="18" charset="0"/>
              </a:rPr>
              <a:t>passer en revue les résultats et objectifs du programme PAPS pour en présenter la logique.</a:t>
            </a:r>
            <a:r>
              <a:rPr lang="fr-FR" b="1" dirty="0">
                <a:solidFill>
                  <a:srgbClr val="549A00"/>
                </a:solidFill>
                <a:latin typeface="Times New Roman" pitchFamily="18" charset="0"/>
                <a:cs typeface="Times New Roman" pitchFamily="18" charset="0"/>
              </a:rPr>
              <a:t> </a:t>
            </a:r>
            <a:r>
              <a:rPr lang="fr-FR" b="1" dirty="0">
                <a:solidFill>
                  <a:srgbClr val="FF0000"/>
                </a:solidFill>
                <a:latin typeface="Times New Roman" pitchFamily="18" charset="0"/>
                <a:cs typeface="Times New Roman" pitchFamily="18" charset="0"/>
              </a:rPr>
              <a:t>Situer les différents niveaux (activités, résultats, objectifs spécifiques et généraux) et essayer de mettre en évidence la logique de l’intervention et la chaîne des résultats.</a:t>
            </a:r>
          </a:p>
          <a:p>
            <a:endParaRPr lang="fr-BE" dirty="0"/>
          </a:p>
        </p:txBody>
      </p:sp>
      <p:sp>
        <p:nvSpPr>
          <p:cNvPr id="4" name="Espace réservé du numéro de diapositive 3"/>
          <p:cNvSpPr>
            <a:spLocks noGrp="1"/>
          </p:cNvSpPr>
          <p:nvPr>
            <p:ph type="sldNum" sz="quarter" idx="10"/>
          </p:nvPr>
        </p:nvSpPr>
        <p:spPr/>
        <p:txBody>
          <a:bodyPr/>
          <a:lstStyle/>
          <a:p>
            <a:fld id="{479F6BAE-361E-430C-A377-31D8D928942C}" type="slidenum">
              <a:rPr lang="fr-BE" smtClean="0"/>
              <a:pPr/>
              <a:t>21</a:t>
            </a:fld>
            <a:endParaRPr lang="fr-BE"/>
          </a:p>
        </p:txBody>
      </p:sp>
    </p:spTree>
    <p:extLst>
      <p:ext uri="{BB962C8B-B14F-4D97-AF65-F5344CB8AC3E}">
        <p14:creationId xmlns:p14="http://schemas.microsoft.com/office/powerpoint/2010/main" val="35249555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Espace réservé de l'image des diapositives 1"/>
          <p:cNvSpPr>
            <a:spLocks noGrp="1" noRot="1" noChangeAspect="1"/>
          </p:cNvSpPr>
          <p:nvPr>
            <p:ph type="sldImg"/>
          </p:nvPr>
        </p:nvSpPr>
        <p:spPr bwMode="auto">
          <a:xfrm>
            <a:off x="177800" y="796925"/>
            <a:ext cx="6816725" cy="3836988"/>
          </a:xfrm>
          <a:noFill/>
          <a:ln>
            <a:solidFill>
              <a:srgbClr val="000000"/>
            </a:solidFill>
            <a:miter lim="800000"/>
            <a:headEnd/>
            <a:tailEnd/>
          </a:ln>
        </p:spPr>
      </p:sp>
      <p:sp>
        <p:nvSpPr>
          <p:cNvPr id="53250" name="Espace réservé des commentaires 2"/>
          <p:cNvSpPr>
            <a:spLocks noGrp="1"/>
          </p:cNvSpPr>
          <p:nvPr>
            <p:ph type="body" idx="1"/>
          </p:nvPr>
        </p:nvSpPr>
        <p:spPr bwMode="auto">
          <a:xfrm>
            <a:off x="419057" y="4861441"/>
            <a:ext cx="6261188" cy="4605576"/>
          </a:xfrm>
          <a:noFill/>
        </p:spPr>
        <p:txBody>
          <a:bodyPr wrap="square" numCol="1" anchor="t" anchorCtr="0" compatLnSpc="1">
            <a:prstTxWarp prst="textNoShape">
              <a:avLst/>
            </a:prstTxWarp>
          </a:bodyPr>
          <a:lstStyle/>
          <a:p>
            <a:pPr algn="just">
              <a:spcBef>
                <a:spcPts val="650"/>
              </a:spcBef>
            </a:pPr>
            <a:endParaRPr lang="fr-FR" b="1" dirty="0">
              <a:solidFill>
                <a:srgbClr val="FF0000"/>
              </a:solidFill>
              <a:latin typeface="Times New Roman" pitchFamily="18" charset="0"/>
              <a:cs typeface="Times New Roman" pitchFamily="18" charset="0"/>
            </a:endParaRPr>
          </a:p>
          <a:p>
            <a:pPr algn="just">
              <a:spcBef>
                <a:spcPts val="650"/>
              </a:spcBef>
            </a:pPr>
            <a:endParaRPr lang="fr-FR" dirty="0">
              <a:solidFill>
                <a:srgbClr val="E0574C"/>
              </a:solidFill>
              <a:latin typeface="Times New Roman" pitchFamily="18" charset="0"/>
              <a:cs typeface="Times New Roman" pitchFamily="18" charset="0"/>
            </a:endParaRPr>
          </a:p>
        </p:txBody>
      </p:sp>
      <p:sp>
        <p:nvSpPr>
          <p:cNvPr id="5325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06"/>
            <a:fld id="{3AC80B3C-CEFA-46C1-8D2A-C7B62F98F27B}" type="slidenum">
              <a:rPr lang="fr-FR">
                <a:solidFill>
                  <a:prstClr val="black"/>
                </a:solidFill>
              </a:rPr>
              <a:pPr defTabSz="744506"/>
              <a:t>22</a:t>
            </a:fld>
            <a:endParaRPr lang="fr-FR" dirty="0">
              <a:solidFill>
                <a:prstClr val="black"/>
              </a:solidFill>
            </a:endParaRPr>
          </a:p>
        </p:txBody>
      </p:sp>
      <p:sp>
        <p:nvSpPr>
          <p:cNvPr id="5" name="Espace réservé des commentaires 2"/>
          <p:cNvSpPr txBox="1">
            <a:spLocks/>
          </p:cNvSpPr>
          <p:nvPr/>
        </p:nvSpPr>
        <p:spPr bwMode="auto">
          <a:xfrm>
            <a:off x="571457" y="5013841"/>
            <a:ext cx="6261188" cy="4605576"/>
          </a:xfrm>
          <a:prstGeom prst="rect">
            <a:avLst/>
          </a:prstGeom>
          <a:noFill/>
        </p:spPr>
        <p:txBody>
          <a:bodyPr vert="horz" wrap="square" lIns="99048" tIns="49524" rIns="99048" bIns="49524" numCol="1" rtlCol="0" anchor="t" anchorCtr="0" compatLnSpc="1">
            <a:prstTxWarp prst="textNoShape">
              <a:avLst/>
            </a:prstTxWarp>
          </a:bodyPr>
          <a:lstStyle>
            <a:lvl1pPr marL="0" algn="l" defTabSz="914077" rtl="0" eaLnBrk="1" latinLnBrk="0" hangingPunct="1">
              <a:defRPr sz="1200" kern="1200">
                <a:solidFill>
                  <a:schemeClr val="tx1"/>
                </a:solidFill>
                <a:latin typeface="+mn-lt"/>
                <a:ea typeface="+mn-ea"/>
                <a:cs typeface="+mn-cs"/>
              </a:defRPr>
            </a:lvl1pPr>
            <a:lvl2pPr marL="457039" algn="l" defTabSz="914077" rtl="0" eaLnBrk="1" latinLnBrk="0" hangingPunct="1">
              <a:defRPr sz="1200" kern="1200">
                <a:solidFill>
                  <a:schemeClr val="tx1"/>
                </a:solidFill>
                <a:latin typeface="+mn-lt"/>
                <a:ea typeface="+mn-ea"/>
                <a:cs typeface="+mn-cs"/>
              </a:defRPr>
            </a:lvl2pPr>
            <a:lvl3pPr marL="914077" algn="l" defTabSz="914077" rtl="0" eaLnBrk="1" latinLnBrk="0" hangingPunct="1">
              <a:defRPr sz="1200" kern="1200">
                <a:solidFill>
                  <a:schemeClr val="tx1"/>
                </a:solidFill>
                <a:latin typeface="+mn-lt"/>
                <a:ea typeface="+mn-ea"/>
                <a:cs typeface="+mn-cs"/>
              </a:defRPr>
            </a:lvl3pPr>
            <a:lvl4pPr marL="1371114" algn="l" defTabSz="914077" rtl="0" eaLnBrk="1" latinLnBrk="0" hangingPunct="1">
              <a:defRPr sz="1200" kern="1200">
                <a:solidFill>
                  <a:schemeClr val="tx1"/>
                </a:solidFill>
                <a:latin typeface="+mn-lt"/>
                <a:ea typeface="+mn-ea"/>
                <a:cs typeface="+mn-cs"/>
              </a:defRPr>
            </a:lvl4pPr>
            <a:lvl5pPr marL="1828152" algn="l" defTabSz="914077" rtl="0" eaLnBrk="1" latinLnBrk="0" hangingPunct="1">
              <a:defRPr sz="1200" kern="1200">
                <a:solidFill>
                  <a:schemeClr val="tx1"/>
                </a:solidFill>
                <a:latin typeface="+mn-lt"/>
                <a:ea typeface="+mn-ea"/>
                <a:cs typeface="+mn-cs"/>
              </a:defRPr>
            </a:lvl5pPr>
            <a:lvl6pPr marL="2285191" algn="l" defTabSz="914077" rtl="0" eaLnBrk="1" latinLnBrk="0" hangingPunct="1">
              <a:defRPr sz="1200" kern="1200">
                <a:solidFill>
                  <a:schemeClr val="tx1"/>
                </a:solidFill>
                <a:latin typeface="+mn-lt"/>
                <a:ea typeface="+mn-ea"/>
                <a:cs typeface="+mn-cs"/>
              </a:defRPr>
            </a:lvl6pPr>
            <a:lvl7pPr marL="2742230" algn="l" defTabSz="914077" rtl="0" eaLnBrk="1" latinLnBrk="0" hangingPunct="1">
              <a:defRPr sz="1200" kern="1200">
                <a:solidFill>
                  <a:schemeClr val="tx1"/>
                </a:solidFill>
                <a:latin typeface="+mn-lt"/>
                <a:ea typeface="+mn-ea"/>
                <a:cs typeface="+mn-cs"/>
              </a:defRPr>
            </a:lvl7pPr>
            <a:lvl8pPr marL="3199267" algn="l" defTabSz="914077" rtl="0" eaLnBrk="1" latinLnBrk="0" hangingPunct="1">
              <a:defRPr sz="1200" kern="1200">
                <a:solidFill>
                  <a:schemeClr val="tx1"/>
                </a:solidFill>
                <a:latin typeface="+mn-lt"/>
                <a:ea typeface="+mn-ea"/>
                <a:cs typeface="+mn-cs"/>
              </a:defRPr>
            </a:lvl8pPr>
            <a:lvl9pPr marL="3656304" algn="l" defTabSz="914077" rtl="0" eaLnBrk="1" latinLnBrk="0" hangingPunct="1">
              <a:defRPr sz="1200" kern="1200">
                <a:solidFill>
                  <a:schemeClr val="tx1"/>
                </a:solidFill>
                <a:latin typeface="+mn-lt"/>
                <a:ea typeface="+mn-ea"/>
                <a:cs typeface="+mn-cs"/>
              </a:defRPr>
            </a:lvl9pPr>
          </a:lstStyle>
          <a:p>
            <a:pPr algn="just">
              <a:spcBef>
                <a:spcPts val="650"/>
              </a:spcBef>
            </a:pPr>
            <a:r>
              <a:rPr lang="fr-FR" b="1" dirty="0">
                <a:solidFill>
                  <a:srgbClr val="037C03"/>
                </a:solidFill>
                <a:latin typeface="Times New Roman" pitchFamily="18" charset="0"/>
                <a:cs typeface="Times New Roman" pitchFamily="18" charset="0"/>
              </a:rPr>
              <a:t>CORRIGE AU NIVEAU DES OBJECTIFS DU PAPS.</a:t>
            </a:r>
          </a:p>
          <a:p>
            <a:pPr algn="just">
              <a:spcBef>
                <a:spcPts val="650"/>
              </a:spcBef>
            </a:pPr>
            <a:endParaRPr lang="fr-FR" b="1" dirty="0">
              <a:solidFill>
                <a:srgbClr val="549A00"/>
              </a:solidFill>
              <a:latin typeface="Times New Roman" pitchFamily="18" charset="0"/>
              <a:cs typeface="Times New Roman" pitchFamily="18" charset="0"/>
            </a:endParaRPr>
          </a:p>
          <a:p>
            <a:pPr algn="just">
              <a:spcBef>
                <a:spcPts val="650"/>
              </a:spcBef>
            </a:pPr>
            <a:r>
              <a:rPr lang="fr-FR" b="1" dirty="0">
                <a:solidFill>
                  <a:srgbClr val="549A00"/>
                </a:solidFill>
                <a:latin typeface="Times New Roman" pitchFamily="18" charset="0"/>
                <a:cs typeface="Times New Roman" pitchFamily="18" charset="0"/>
              </a:rPr>
              <a:t>Finir en montrant que dans une session précédente, pour appréhender les activités au niveau de l’étape de mise en œuvre du cycle de projet, on avait présenter une </a:t>
            </a:r>
            <a:r>
              <a:rPr lang="fr-FR" b="1" u="sng" dirty="0">
                <a:solidFill>
                  <a:srgbClr val="549A00"/>
                </a:solidFill>
                <a:latin typeface="Times New Roman" pitchFamily="18" charset="0"/>
                <a:cs typeface="Times New Roman" pitchFamily="18" charset="0"/>
              </a:rPr>
              <a:t>cartographie descriptive du programme, par résultats et marchés</a:t>
            </a:r>
            <a:r>
              <a:rPr lang="fr-FR" b="1" dirty="0">
                <a:solidFill>
                  <a:srgbClr val="549A00"/>
                </a:solidFill>
                <a:latin typeface="Times New Roman" pitchFamily="18" charset="0"/>
                <a:cs typeface="Times New Roman" pitchFamily="18" charset="0"/>
              </a:rPr>
              <a:t>. Montrer qu’il s’agit ici aussi d’une description du même projet, mais abordée sous l’angle de sa logique d’intervention.</a:t>
            </a:r>
          </a:p>
          <a:p>
            <a:pPr algn="just">
              <a:spcBef>
                <a:spcPts val="650"/>
              </a:spcBef>
            </a:pPr>
            <a:endParaRPr lang="fr-FR" b="1" dirty="0">
              <a:solidFill>
                <a:srgbClr val="549A00"/>
              </a:solidFill>
              <a:latin typeface="Times New Roman" pitchFamily="18" charset="0"/>
              <a:cs typeface="Times New Roman" pitchFamily="18" charset="0"/>
            </a:endParaRPr>
          </a:p>
        </p:txBody>
      </p:sp>
    </p:spTree>
    <p:extLst>
      <p:ext uri="{BB962C8B-B14F-4D97-AF65-F5344CB8AC3E}">
        <p14:creationId xmlns:p14="http://schemas.microsoft.com/office/powerpoint/2010/main" val="9045340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Espace réservé de l'image des diapositives 1"/>
          <p:cNvSpPr>
            <a:spLocks noGrp="1" noRot="1" noChangeAspect="1"/>
          </p:cNvSpPr>
          <p:nvPr>
            <p:ph type="sldImg"/>
          </p:nvPr>
        </p:nvSpPr>
        <p:spPr bwMode="auto">
          <a:xfrm>
            <a:off x="141288" y="768350"/>
            <a:ext cx="6816725" cy="3836988"/>
          </a:xfrm>
          <a:noFill/>
          <a:ln>
            <a:solidFill>
              <a:srgbClr val="000000"/>
            </a:solidFill>
            <a:miter lim="800000"/>
            <a:headEnd/>
            <a:tailEnd/>
          </a:ln>
        </p:spPr>
      </p:sp>
      <p:sp>
        <p:nvSpPr>
          <p:cNvPr id="55298" name="Espace réservé des commentaires 2"/>
          <p:cNvSpPr>
            <a:spLocks noGrp="1"/>
          </p:cNvSpPr>
          <p:nvPr>
            <p:ph type="body" idx="1"/>
          </p:nvPr>
        </p:nvSpPr>
        <p:spPr bwMode="auto">
          <a:xfrm>
            <a:off x="419057" y="4861441"/>
            <a:ext cx="6261188" cy="4605576"/>
          </a:xfrm>
          <a:noFill/>
        </p:spPr>
        <p:txBody>
          <a:bodyPr wrap="square" numCol="1" anchor="t" anchorCtr="0" compatLnSpc="1">
            <a:prstTxWarp prst="textNoShape">
              <a:avLst/>
            </a:prstTxWarp>
          </a:bodyPr>
          <a:lstStyle/>
          <a:p>
            <a:pPr algn="ctr">
              <a:spcBef>
                <a:spcPts val="650"/>
              </a:spcBef>
            </a:pPr>
            <a:r>
              <a:rPr lang="fr-FR" b="1" dirty="0">
                <a:solidFill>
                  <a:srgbClr val="037C03"/>
                </a:solidFill>
                <a:latin typeface="Times New Roman" pitchFamily="18" charset="0"/>
                <a:cs typeface="Times New Roman" pitchFamily="18" charset="0"/>
              </a:rPr>
              <a:t>CORRIGE AU NIVEAU DES 6 RESULTATS DU PAPS</a:t>
            </a:r>
          </a:p>
        </p:txBody>
      </p:sp>
      <p:sp>
        <p:nvSpPr>
          <p:cNvPr id="5529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06" fontAlgn="base">
              <a:spcBef>
                <a:spcPct val="0"/>
              </a:spcBef>
              <a:spcAft>
                <a:spcPct val="0"/>
              </a:spcAft>
            </a:pPr>
            <a:fld id="{A3F52D34-241F-4C48-93A4-CEF6CE47CA19}" type="slidenum">
              <a:rPr lang="fr-FR"/>
              <a:pPr defTabSz="744506" fontAlgn="base">
                <a:spcBef>
                  <a:spcPct val="0"/>
                </a:spcBef>
                <a:spcAft>
                  <a:spcPct val="0"/>
                </a:spcAft>
              </a:pPr>
              <a:t>23</a:t>
            </a:fld>
            <a:endParaRPr lang="fr-FR" dirty="0"/>
          </a:p>
        </p:txBody>
      </p:sp>
    </p:spTree>
    <p:extLst>
      <p:ext uri="{BB962C8B-B14F-4D97-AF65-F5344CB8AC3E}">
        <p14:creationId xmlns:p14="http://schemas.microsoft.com/office/powerpoint/2010/main" val="31851698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ctr"/>
            <a:endParaRPr lang="fr-BE" b="1" dirty="0">
              <a:solidFill>
                <a:srgbClr val="037C03"/>
              </a:solidFill>
            </a:endParaRPr>
          </a:p>
          <a:p>
            <a:pPr algn="ctr"/>
            <a:r>
              <a:rPr lang="fr-BE" b="1" dirty="0">
                <a:solidFill>
                  <a:srgbClr val="037C03"/>
                </a:solidFill>
              </a:rPr>
              <a:t>CORRIGE DES  ACTIVITES DU RESULTAT 3.</a:t>
            </a:r>
            <a:endParaRPr lang="fr-FR" b="1" dirty="0">
              <a:solidFill>
                <a:srgbClr val="037C03"/>
              </a:solidFill>
              <a:latin typeface="Times New Roman" pitchFamily="18" charset="0"/>
              <a:cs typeface="Times New Roman" pitchFamily="18" charset="0"/>
            </a:endParaRPr>
          </a:p>
          <a:p>
            <a:endParaRPr lang="fr-BE" dirty="0">
              <a:solidFill>
                <a:srgbClr val="FF0000"/>
              </a:solidFill>
            </a:endParaRPr>
          </a:p>
        </p:txBody>
      </p:sp>
      <p:sp>
        <p:nvSpPr>
          <p:cNvPr id="4" name="Espace réservé du numéro de diapositive 3"/>
          <p:cNvSpPr>
            <a:spLocks noGrp="1"/>
          </p:cNvSpPr>
          <p:nvPr>
            <p:ph type="sldNum" sz="quarter" idx="10"/>
          </p:nvPr>
        </p:nvSpPr>
        <p:spPr/>
        <p:txBody>
          <a:bodyPr/>
          <a:lstStyle/>
          <a:p>
            <a:fld id="{479F6BAE-361E-430C-A377-31D8D928942C}" type="slidenum">
              <a:rPr lang="fr-BE" smtClean="0"/>
              <a:pPr/>
              <a:t>24</a:t>
            </a:fld>
            <a:endParaRPr lang="fr-BE"/>
          </a:p>
        </p:txBody>
      </p:sp>
    </p:spTree>
    <p:extLst>
      <p:ext uri="{BB962C8B-B14F-4D97-AF65-F5344CB8AC3E}">
        <p14:creationId xmlns:p14="http://schemas.microsoft.com/office/powerpoint/2010/main" val="25695020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ctr"/>
            <a:endParaRPr lang="fr-BE" b="1" dirty="0">
              <a:solidFill>
                <a:srgbClr val="037C03"/>
              </a:solidFill>
            </a:endParaRPr>
          </a:p>
          <a:p>
            <a:pPr algn="ctr"/>
            <a:r>
              <a:rPr lang="fr-BE" b="1" dirty="0">
                <a:solidFill>
                  <a:srgbClr val="037C03"/>
                </a:solidFill>
              </a:rPr>
              <a:t>CORRIGE DES  ACTIVITES DU RESULTAT 3 (suite)</a:t>
            </a:r>
            <a:endParaRPr lang="fr-FR" b="1" dirty="0">
              <a:solidFill>
                <a:srgbClr val="037C03"/>
              </a:solidFill>
              <a:latin typeface="Times New Roman" pitchFamily="18" charset="0"/>
              <a:cs typeface="Times New Roman" pitchFamily="18" charset="0"/>
            </a:endParaRPr>
          </a:p>
          <a:p>
            <a:endParaRPr lang="fr-BE" dirty="0">
              <a:solidFill>
                <a:srgbClr val="FF0000"/>
              </a:solidFill>
            </a:endParaRPr>
          </a:p>
        </p:txBody>
      </p:sp>
      <p:sp>
        <p:nvSpPr>
          <p:cNvPr id="4" name="Espace réservé du numéro de diapositive 3"/>
          <p:cNvSpPr>
            <a:spLocks noGrp="1"/>
          </p:cNvSpPr>
          <p:nvPr>
            <p:ph type="sldNum" sz="quarter" idx="10"/>
          </p:nvPr>
        </p:nvSpPr>
        <p:spPr/>
        <p:txBody>
          <a:bodyPr/>
          <a:lstStyle/>
          <a:p>
            <a:fld id="{479F6BAE-361E-430C-A377-31D8D928942C}" type="slidenum">
              <a:rPr lang="fr-BE" smtClean="0"/>
              <a:pPr/>
              <a:t>25</a:t>
            </a:fld>
            <a:endParaRPr lang="fr-BE"/>
          </a:p>
        </p:txBody>
      </p:sp>
    </p:spTree>
    <p:extLst>
      <p:ext uri="{BB962C8B-B14F-4D97-AF65-F5344CB8AC3E}">
        <p14:creationId xmlns:p14="http://schemas.microsoft.com/office/powerpoint/2010/main" val="25695020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ctr"/>
            <a:endParaRPr lang="fr-BE" b="1" dirty="0">
              <a:solidFill>
                <a:srgbClr val="037C03"/>
              </a:solidFill>
            </a:endParaRPr>
          </a:p>
          <a:p>
            <a:pPr algn="ctr"/>
            <a:r>
              <a:rPr lang="fr-BE" b="1" dirty="0">
                <a:solidFill>
                  <a:srgbClr val="037C03"/>
                </a:solidFill>
              </a:rPr>
              <a:t>CORRIGE DES  ACTIVITES DU RESULTAT 3 (fin)</a:t>
            </a:r>
            <a:endParaRPr lang="fr-FR" b="1" dirty="0">
              <a:solidFill>
                <a:srgbClr val="037C03"/>
              </a:solidFill>
              <a:latin typeface="Times New Roman" pitchFamily="18" charset="0"/>
              <a:cs typeface="Times New Roman" pitchFamily="18" charset="0"/>
            </a:endParaRPr>
          </a:p>
          <a:p>
            <a:endParaRPr lang="fr-BE" dirty="0">
              <a:solidFill>
                <a:srgbClr val="FF0000"/>
              </a:solidFill>
            </a:endParaRPr>
          </a:p>
        </p:txBody>
      </p:sp>
      <p:sp>
        <p:nvSpPr>
          <p:cNvPr id="4" name="Espace réservé du numéro de diapositive 3"/>
          <p:cNvSpPr>
            <a:spLocks noGrp="1"/>
          </p:cNvSpPr>
          <p:nvPr>
            <p:ph type="sldNum" sz="quarter" idx="10"/>
          </p:nvPr>
        </p:nvSpPr>
        <p:spPr/>
        <p:txBody>
          <a:bodyPr/>
          <a:lstStyle/>
          <a:p>
            <a:fld id="{479F6BAE-361E-430C-A377-31D8D928942C}" type="slidenum">
              <a:rPr lang="fr-BE" smtClean="0"/>
              <a:pPr/>
              <a:t>26</a:t>
            </a:fld>
            <a:endParaRPr lang="fr-BE"/>
          </a:p>
        </p:txBody>
      </p:sp>
    </p:spTree>
    <p:extLst>
      <p:ext uri="{BB962C8B-B14F-4D97-AF65-F5344CB8AC3E}">
        <p14:creationId xmlns:p14="http://schemas.microsoft.com/office/powerpoint/2010/main" val="25695020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Espace réservé de l'image des diapositives 1"/>
          <p:cNvSpPr>
            <a:spLocks noGrp="1" noRot="1" noChangeAspect="1"/>
          </p:cNvSpPr>
          <p:nvPr>
            <p:ph type="sldImg"/>
          </p:nvPr>
        </p:nvSpPr>
        <p:spPr bwMode="auto">
          <a:xfrm>
            <a:off x="141288" y="768350"/>
            <a:ext cx="6816725" cy="3836988"/>
          </a:xfrm>
          <a:noFill/>
          <a:ln>
            <a:solidFill>
              <a:srgbClr val="000000"/>
            </a:solidFill>
            <a:miter lim="800000"/>
            <a:headEnd/>
            <a:tailEnd/>
          </a:ln>
        </p:spPr>
      </p:sp>
      <p:sp>
        <p:nvSpPr>
          <p:cNvPr id="57346" name="Espace réservé des commentaires 2"/>
          <p:cNvSpPr>
            <a:spLocks noGrp="1"/>
          </p:cNvSpPr>
          <p:nvPr>
            <p:ph type="body" idx="1"/>
          </p:nvPr>
        </p:nvSpPr>
        <p:spPr bwMode="auto">
          <a:xfrm>
            <a:off x="419057" y="4861441"/>
            <a:ext cx="6261188" cy="4605576"/>
          </a:xfrm>
          <a:noFill/>
        </p:spPr>
        <p:txBody>
          <a:bodyPr wrap="square" numCol="1" anchor="t" anchorCtr="0" compatLnSpc="1">
            <a:prstTxWarp prst="textNoShape">
              <a:avLst/>
            </a:prstTxWarp>
          </a:bodyPr>
          <a:lstStyle/>
          <a:p>
            <a:pPr algn="just">
              <a:lnSpc>
                <a:spcPct val="90000"/>
              </a:lnSpc>
              <a:spcBef>
                <a:spcPts val="650"/>
              </a:spcBef>
            </a:pPr>
            <a:r>
              <a:rPr lang="fr-FR" b="1" dirty="0">
                <a:solidFill>
                  <a:srgbClr val="FF0000"/>
                </a:solidFill>
                <a:latin typeface="Times New Roman" pitchFamily="18" charset="0"/>
                <a:cs typeface="Times New Roman" pitchFamily="18" charset="0"/>
              </a:rPr>
              <a:t>EXERCICE:</a:t>
            </a:r>
          </a:p>
          <a:p>
            <a:pPr algn="just">
              <a:lnSpc>
                <a:spcPct val="90000"/>
              </a:lnSpc>
              <a:spcBef>
                <a:spcPts val="650"/>
              </a:spcBef>
            </a:pPr>
            <a:endParaRPr lang="fr-FR" b="1" dirty="0">
              <a:solidFill>
                <a:srgbClr val="549A00"/>
              </a:solidFill>
              <a:latin typeface="Times New Roman" pitchFamily="18" charset="0"/>
              <a:cs typeface="Times New Roman" pitchFamily="18" charset="0"/>
            </a:endParaRPr>
          </a:p>
          <a:p>
            <a:pPr algn="just">
              <a:lnSpc>
                <a:spcPct val="90000"/>
              </a:lnSpc>
              <a:spcBef>
                <a:spcPts val="650"/>
              </a:spcBef>
            </a:pPr>
            <a:r>
              <a:rPr lang="fr-FR" b="1" dirty="0">
                <a:solidFill>
                  <a:srgbClr val="037C03"/>
                </a:solidFill>
                <a:latin typeface="Times New Roman" pitchFamily="18" charset="0"/>
                <a:cs typeface="Times New Roman" pitchFamily="18" charset="0"/>
              </a:rPr>
              <a:t>Etablir autant de groupes  qu’il y a de projets pilotes de ce résultat. </a:t>
            </a:r>
          </a:p>
          <a:p>
            <a:pPr algn="just">
              <a:lnSpc>
                <a:spcPct val="90000"/>
              </a:lnSpc>
              <a:spcBef>
                <a:spcPts val="650"/>
              </a:spcBef>
            </a:pPr>
            <a:r>
              <a:rPr lang="fr-FR" b="1" dirty="0">
                <a:solidFill>
                  <a:srgbClr val="FF0000"/>
                </a:solidFill>
                <a:latin typeface="Times New Roman" pitchFamily="18" charset="0"/>
                <a:cs typeface="Times New Roman" pitchFamily="18" charset="0"/>
              </a:rPr>
              <a:t> </a:t>
            </a:r>
          </a:p>
          <a:p>
            <a:pPr algn="just">
              <a:lnSpc>
                <a:spcPct val="90000"/>
              </a:lnSpc>
              <a:spcBef>
                <a:spcPts val="650"/>
              </a:spcBef>
            </a:pPr>
            <a:r>
              <a:rPr lang="fr-FR" dirty="0">
                <a:latin typeface="Times New Roman" pitchFamily="18" charset="0"/>
                <a:cs typeface="Times New Roman" pitchFamily="18" charset="0"/>
              </a:rPr>
              <a:t>Il s’agit de faire un </a:t>
            </a:r>
            <a:r>
              <a:rPr lang="fr-FR" b="1" u="sng" dirty="0">
                <a:solidFill>
                  <a:srgbClr val="E0574C"/>
                </a:solidFill>
                <a:latin typeface="Times New Roman" pitchFamily="18" charset="0"/>
                <a:cs typeface="Times New Roman" pitchFamily="18" charset="0"/>
              </a:rPr>
              <a:t>exercice de construction de la logique d’intervention des projets pilote.</a:t>
            </a:r>
            <a:r>
              <a:rPr lang="fr-FR" dirty="0">
                <a:latin typeface="Times New Roman" pitchFamily="18" charset="0"/>
                <a:cs typeface="Times New Roman" pitchFamily="18" charset="0"/>
              </a:rPr>
              <a:t> </a:t>
            </a:r>
          </a:p>
          <a:p>
            <a:pPr algn="just">
              <a:lnSpc>
                <a:spcPct val="90000"/>
              </a:lnSpc>
              <a:spcBef>
                <a:spcPts val="650"/>
              </a:spcBef>
            </a:pPr>
            <a:r>
              <a:rPr lang="fr-FR" dirty="0">
                <a:solidFill>
                  <a:srgbClr val="037C03"/>
                </a:solidFill>
                <a:latin typeface="Times New Roman" pitchFamily="18" charset="0"/>
                <a:cs typeface="Times New Roman" pitchFamily="18" charset="0"/>
              </a:rPr>
              <a:t>Chaque groupe prend un projet pilote en exemple et construit un  petit cadre logique.</a:t>
            </a:r>
          </a:p>
          <a:p>
            <a:pPr algn="just">
              <a:lnSpc>
                <a:spcPct val="90000"/>
              </a:lnSpc>
              <a:spcBef>
                <a:spcPts val="650"/>
              </a:spcBef>
            </a:pPr>
            <a:r>
              <a:rPr lang="fr-FR" b="1" dirty="0">
                <a:solidFill>
                  <a:srgbClr val="549A00"/>
                </a:solidFill>
                <a:latin typeface="Times New Roman" pitchFamily="18" charset="0"/>
                <a:cs typeface="Times New Roman" pitchFamily="18" charset="0"/>
              </a:rPr>
              <a:t>Lire la consigne pour être sûr d’avoir bien compris l’exercice. Rappeler que l’on est dans la cadre d’un dispositif en cascade. </a:t>
            </a:r>
          </a:p>
          <a:p>
            <a:pPr algn="just">
              <a:lnSpc>
                <a:spcPct val="90000"/>
              </a:lnSpc>
              <a:spcBef>
                <a:spcPts val="650"/>
              </a:spcBef>
            </a:pPr>
            <a:r>
              <a:rPr lang="fr-FR" dirty="0">
                <a:solidFill>
                  <a:srgbClr val="037C03"/>
                </a:solidFill>
                <a:latin typeface="Times New Roman" pitchFamily="18" charset="0"/>
                <a:cs typeface="Times New Roman" pitchFamily="18" charset="0"/>
              </a:rPr>
              <a:t>Le groupe identifie d’abord son projet pilote, issu du résultat objet du module.</a:t>
            </a:r>
          </a:p>
          <a:p>
            <a:pPr algn="just">
              <a:lnSpc>
                <a:spcPct val="90000"/>
              </a:lnSpc>
              <a:spcBef>
                <a:spcPts val="650"/>
              </a:spcBef>
            </a:pPr>
            <a:r>
              <a:rPr lang="fr-FR" dirty="0">
                <a:solidFill>
                  <a:srgbClr val="E0574C"/>
                </a:solidFill>
                <a:latin typeface="Times New Roman" pitchFamily="18" charset="0"/>
                <a:cs typeface="Times New Roman" pitchFamily="18" charset="0"/>
              </a:rPr>
              <a:t>D’abord </a:t>
            </a:r>
            <a:r>
              <a:rPr lang="fr-FR" b="1" dirty="0">
                <a:solidFill>
                  <a:srgbClr val="E0574C"/>
                </a:solidFill>
                <a:latin typeface="Times New Roman" pitchFamily="18" charset="0"/>
                <a:cs typeface="Times New Roman" pitchFamily="18" charset="0"/>
              </a:rPr>
              <a:t>identifier au sein du cadre logique du programme à quel résultat on se rattache</a:t>
            </a:r>
            <a:r>
              <a:rPr lang="fr-FR" dirty="0">
                <a:solidFill>
                  <a:srgbClr val="E0574C"/>
                </a:solidFill>
                <a:latin typeface="Times New Roman" pitchFamily="18" charset="0"/>
                <a:cs typeface="Times New Roman" pitchFamily="18" charset="0"/>
              </a:rPr>
              <a:t>. Sur cette base, en partant décrire les activités, amenant à quels résultats, pour quel objectif.</a:t>
            </a:r>
          </a:p>
          <a:p>
            <a:pPr algn="just">
              <a:lnSpc>
                <a:spcPct val="90000"/>
              </a:lnSpc>
              <a:spcBef>
                <a:spcPts val="650"/>
              </a:spcBef>
            </a:pPr>
            <a:r>
              <a:rPr lang="fr-FR" b="1" dirty="0">
                <a:solidFill>
                  <a:srgbClr val="E0574C"/>
                </a:solidFill>
                <a:latin typeface="Times New Roman" pitchFamily="18" charset="0"/>
                <a:cs typeface="Times New Roman" pitchFamily="18" charset="0"/>
              </a:rPr>
              <a:t>Conclusion par une restitution en public. </a:t>
            </a:r>
          </a:p>
          <a:p>
            <a:pPr algn="just">
              <a:lnSpc>
                <a:spcPct val="90000"/>
              </a:lnSpc>
              <a:spcBef>
                <a:spcPts val="650"/>
              </a:spcBef>
            </a:pPr>
            <a:endParaRPr lang="fr-FR" b="1" dirty="0">
              <a:solidFill>
                <a:srgbClr val="549A00"/>
              </a:solidFill>
              <a:latin typeface="Times New Roman" pitchFamily="18" charset="0"/>
              <a:cs typeface="Times New Roman" pitchFamily="18" charset="0"/>
            </a:endParaRPr>
          </a:p>
          <a:p>
            <a:pPr algn="just">
              <a:lnSpc>
                <a:spcPct val="90000"/>
              </a:lnSpc>
              <a:spcBef>
                <a:spcPts val="650"/>
              </a:spcBef>
            </a:pPr>
            <a:r>
              <a:rPr lang="fr-FR" b="1" dirty="0">
                <a:solidFill>
                  <a:srgbClr val="549A00"/>
                </a:solidFill>
                <a:latin typeface="Times New Roman" pitchFamily="18" charset="0"/>
                <a:cs typeface="Times New Roman" pitchFamily="18" charset="0"/>
              </a:rPr>
              <a:t>Revenir à la théorie et au cadre logique du projet lors de la restitution. </a:t>
            </a:r>
          </a:p>
          <a:p>
            <a:pPr algn="just">
              <a:lnSpc>
                <a:spcPct val="90000"/>
              </a:lnSpc>
              <a:spcBef>
                <a:spcPts val="650"/>
              </a:spcBef>
            </a:pPr>
            <a:r>
              <a:rPr lang="fr-FR" b="1" dirty="0">
                <a:solidFill>
                  <a:srgbClr val="549A00"/>
                </a:solidFill>
                <a:latin typeface="Times New Roman" pitchFamily="18" charset="0"/>
                <a:cs typeface="Times New Roman" pitchFamily="18" charset="0"/>
              </a:rPr>
              <a:t>Ne corriger que s’il y a des erreurs flagrantes ou une incompréhension de la logique. </a:t>
            </a:r>
          </a:p>
          <a:p>
            <a:pPr algn="just">
              <a:lnSpc>
                <a:spcPct val="90000"/>
              </a:lnSpc>
              <a:spcBef>
                <a:spcPts val="650"/>
              </a:spcBef>
            </a:pPr>
            <a:r>
              <a:rPr lang="fr-FR" b="1" dirty="0">
                <a:solidFill>
                  <a:srgbClr val="549A00"/>
                </a:solidFill>
                <a:latin typeface="Times New Roman" pitchFamily="18" charset="0"/>
                <a:cs typeface="Times New Roman" pitchFamily="18" charset="0"/>
              </a:rPr>
              <a:t>Sinon, dire que c’est bien, quelle que soit la qualité réelle de l’exercice.</a:t>
            </a:r>
          </a:p>
          <a:p>
            <a:pPr algn="just">
              <a:lnSpc>
                <a:spcPct val="90000"/>
              </a:lnSpc>
              <a:spcBef>
                <a:spcPts val="650"/>
              </a:spcBef>
            </a:pPr>
            <a:r>
              <a:rPr lang="fr-FR" b="1" dirty="0">
                <a:solidFill>
                  <a:srgbClr val="549A00"/>
                </a:solidFill>
                <a:latin typeface="Times New Roman" pitchFamily="18" charset="0"/>
                <a:cs typeface="Times New Roman" pitchFamily="18" charset="0"/>
              </a:rPr>
              <a:t> </a:t>
            </a:r>
          </a:p>
        </p:txBody>
      </p:sp>
      <p:sp>
        <p:nvSpPr>
          <p:cNvPr id="5734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06" fontAlgn="base">
              <a:spcBef>
                <a:spcPct val="0"/>
              </a:spcBef>
              <a:spcAft>
                <a:spcPct val="0"/>
              </a:spcAft>
            </a:pPr>
            <a:fld id="{E8270544-2EDA-43AF-B639-B397CC0811C3}" type="slidenum">
              <a:rPr lang="fr-FR"/>
              <a:pPr defTabSz="744506" fontAlgn="base">
                <a:spcBef>
                  <a:spcPct val="0"/>
                </a:spcBef>
                <a:spcAft>
                  <a:spcPct val="0"/>
                </a:spcAft>
              </a:pPr>
              <a:t>27</a:t>
            </a:fld>
            <a:endParaRPr lang="fr-FR" dirty="0"/>
          </a:p>
        </p:txBody>
      </p:sp>
    </p:spTree>
    <p:extLst>
      <p:ext uri="{BB962C8B-B14F-4D97-AF65-F5344CB8AC3E}">
        <p14:creationId xmlns:p14="http://schemas.microsoft.com/office/powerpoint/2010/main" val="22427321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479F6BAE-361E-430C-A377-31D8D928942C}" type="slidenum">
              <a:rPr lang="fr-BE" smtClean="0"/>
              <a:pPr/>
              <a:t>28</a:t>
            </a:fld>
            <a:endParaRPr lang="fr-BE"/>
          </a:p>
        </p:txBody>
      </p:sp>
    </p:spTree>
    <p:extLst>
      <p:ext uri="{BB962C8B-B14F-4D97-AF65-F5344CB8AC3E}">
        <p14:creationId xmlns:p14="http://schemas.microsoft.com/office/powerpoint/2010/main" val="928622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lgn="just">
              <a:spcBef>
                <a:spcPct val="0"/>
              </a:spcBef>
            </a:pPr>
            <a:r>
              <a:rPr lang="fr-FR" b="1" dirty="0">
                <a:solidFill>
                  <a:srgbClr val="E0574C"/>
                </a:solidFill>
                <a:latin typeface="Times New Roman" pitchFamily="18" charset="0"/>
                <a:cs typeface="Times New Roman" pitchFamily="18" charset="0"/>
              </a:rPr>
              <a:t>Passer en revue les différents chapitres qui seront abordés au cours de cette session</a:t>
            </a:r>
            <a:r>
              <a:rPr lang="fr-FR" dirty="0">
                <a:latin typeface="Times New Roman" pitchFamily="18" charset="0"/>
                <a:cs typeface="Times New Roman" pitchFamily="18" charset="0"/>
              </a:rPr>
              <a:t> et montrer leur enchaînement et complémentarité:</a:t>
            </a:r>
          </a:p>
          <a:p>
            <a:pPr algn="just">
              <a:spcBef>
                <a:spcPct val="0"/>
              </a:spcBef>
            </a:pPr>
            <a:endParaRPr lang="fr-FR" dirty="0">
              <a:latin typeface="Times New Roman" pitchFamily="18" charset="0"/>
              <a:cs typeface="Times New Roman" pitchFamily="18" charset="0"/>
            </a:endParaRPr>
          </a:p>
          <a:p>
            <a:pPr algn="just">
              <a:spcBef>
                <a:spcPct val="0"/>
              </a:spcBef>
            </a:pPr>
            <a:r>
              <a:rPr lang="fr-FR" b="1" dirty="0">
                <a:solidFill>
                  <a:srgbClr val="E0574C"/>
                </a:solidFill>
                <a:latin typeface="Times New Roman" pitchFamily="18" charset="0"/>
                <a:cs typeface="Times New Roman" pitchFamily="18" charset="0"/>
              </a:rPr>
              <a:t>Les objectifs du cadre logique</a:t>
            </a:r>
            <a:r>
              <a:rPr lang="fr-FR" dirty="0">
                <a:latin typeface="Times New Roman" pitchFamily="18" charset="0"/>
                <a:cs typeface="Times New Roman" pitchFamily="18" charset="0"/>
              </a:rPr>
              <a:t>: déjà en partie abordé, en tant qu’outil de planification/suivi et évaluation;</a:t>
            </a:r>
          </a:p>
          <a:p>
            <a:pPr algn="just">
              <a:spcBef>
                <a:spcPct val="0"/>
              </a:spcBef>
            </a:pPr>
            <a:endParaRPr lang="fr-FR" dirty="0">
              <a:latin typeface="Times New Roman" pitchFamily="18" charset="0"/>
              <a:cs typeface="Times New Roman" pitchFamily="18" charset="0"/>
            </a:endParaRPr>
          </a:p>
          <a:p>
            <a:pPr algn="just">
              <a:spcBef>
                <a:spcPct val="0"/>
              </a:spcBef>
            </a:pPr>
            <a:r>
              <a:rPr lang="fr-FR" b="1" dirty="0">
                <a:solidFill>
                  <a:srgbClr val="E0574C"/>
                </a:solidFill>
                <a:latin typeface="Times New Roman" pitchFamily="18" charset="0"/>
                <a:cs typeface="Times New Roman" pitchFamily="18" charset="0"/>
              </a:rPr>
              <a:t>Les grandes caractéristiques formelles</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et de contenu de cet outil pour répondre à ses objectifs;</a:t>
            </a:r>
          </a:p>
          <a:p>
            <a:pPr algn="just">
              <a:spcBef>
                <a:spcPct val="0"/>
              </a:spcBef>
            </a:pPr>
            <a:endParaRPr lang="fr-FR" dirty="0">
              <a:latin typeface="Times New Roman" pitchFamily="18" charset="0"/>
              <a:cs typeface="Times New Roman" pitchFamily="18" charset="0"/>
            </a:endParaRPr>
          </a:p>
          <a:p>
            <a:pPr algn="just">
              <a:spcBef>
                <a:spcPct val="0"/>
              </a:spcBef>
            </a:pPr>
            <a:r>
              <a:rPr lang="fr-FR" b="1" dirty="0">
                <a:solidFill>
                  <a:srgbClr val="E0574C"/>
                </a:solidFill>
                <a:latin typeface="Times New Roman" pitchFamily="18" charset="0"/>
                <a:cs typeface="Times New Roman" pitchFamily="18" charset="0"/>
              </a:rPr>
              <a:t>La logique d’intervention</a:t>
            </a:r>
            <a:r>
              <a:rPr lang="fr-FR" dirty="0">
                <a:latin typeface="Times New Roman" pitchFamily="18" charset="0"/>
                <a:cs typeface="Times New Roman" pitchFamily="18" charset="0"/>
              </a:rPr>
              <a:t>, qui est la nature, le principe de base du cadre logique et qu’il faudra maîtrisé pour utiliser l’outil correctement;</a:t>
            </a:r>
          </a:p>
          <a:p>
            <a:pPr algn="just">
              <a:spcBef>
                <a:spcPct val="0"/>
              </a:spcBef>
            </a:pPr>
            <a:endParaRPr lang="fr-FR" dirty="0">
              <a:latin typeface="Times New Roman" pitchFamily="18" charset="0"/>
              <a:cs typeface="Times New Roman" pitchFamily="18" charset="0"/>
            </a:endParaRPr>
          </a:p>
          <a:p>
            <a:pPr algn="just">
              <a:spcBef>
                <a:spcPct val="0"/>
              </a:spcBef>
            </a:pPr>
            <a:r>
              <a:rPr lang="fr-FR" b="1" dirty="0">
                <a:solidFill>
                  <a:srgbClr val="E0574C"/>
                </a:solidFill>
                <a:latin typeface="Times New Roman" pitchFamily="18" charset="0"/>
                <a:cs typeface="Times New Roman" pitchFamily="18" charset="0"/>
              </a:rPr>
              <a:t>La construction de la chaîne de résultats</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càd</a:t>
            </a:r>
            <a:r>
              <a:rPr lang="fr-FR" dirty="0">
                <a:latin typeface="Times New Roman" pitchFamily="18" charset="0"/>
                <a:cs typeface="Times New Roman" pitchFamily="18" charset="0"/>
              </a:rPr>
              <a:t> la formalisation de la logique de l’intervention au niveau des objectifs et résultats.</a:t>
            </a:r>
          </a:p>
          <a:p>
            <a:pPr algn="just">
              <a:spcBef>
                <a:spcPct val="0"/>
              </a:spcBef>
            </a:pPr>
            <a:endParaRPr lang="fr-FR" dirty="0">
              <a:latin typeface="Times New Roman" pitchFamily="18" charset="0"/>
              <a:cs typeface="Times New Roman" pitchFamily="18" charset="0"/>
            </a:endParaRPr>
          </a:p>
          <a:p>
            <a:pPr algn="just">
              <a:spcBef>
                <a:spcPct val="0"/>
              </a:spcBef>
            </a:pPr>
            <a:r>
              <a:rPr lang="fr-FR" dirty="0">
                <a:latin typeface="Times New Roman" pitchFamily="18" charset="0"/>
                <a:cs typeface="Times New Roman" pitchFamily="18" charset="0"/>
              </a:rPr>
              <a:t>Soulignons </a:t>
            </a:r>
            <a:r>
              <a:rPr lang="fr-FR" b="1" dirty="0">
                <a:solidFill>
                  <a:srgbClr val="E0574C"/>
                </a:solidFill>
                <a:latin typeface="Times New Roman" pitchFamily="18" charset="0"/>
                <a:cs typeface="Times New Roman" pitchFamily="18" charset="0"/>
              </a:rPr>
              <a:t>qu’une partie de cette construction a déjà été abordée indirectement avec les arbres à problèmes et arbres à objectifs, où les procès de cause à effet et de moyens pour arriver à des fins sont à la base de cette logique</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et de l’articulation de la chaîne des résultats. </a:t>
            </a:r>
          </a:p>
        </p:txBody>
      </p:sp>
      <p:sp>
        <p:nvSpPr>
          <p:cNvPr id="1843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7A1FA053-E3F6-4D37-96DD-36EF53D63FA8}" type="slidenum">
              <a:rPr lang="fr-FR"/>
              <a:pPr defTabSz="744579" fontAlgn="base">
                <a:spcBef>
                  <a:spcPct val="0"/>
                </a:spcBef>
                <a:spcAft>
                  <a:spcPct val="0"/>
                </a:spcAft>
              </a:pPr>
              <a:t>2</a:t>
            </a:fld>
            <a:endParaRPr lang="fr-FR" dirty="0"/>
          </a:p>
        </p:txBody>
      </p:sp>
    </p:spTree>
    <p:extLst>
      <p:ext uri="{BB962C8B-B14F-4D97-AF65-F5344CB8AC3E}">
        <p14:creationId xmlns:p14="http://schemas.microsoft.com/office/powerpoint/2010/main" val="9674534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939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a:p>
        </p:txBody>
      </p:sp>
      <p:sp>
        <p:nvSpPr>
          <p:cNvPr id="5939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667FA16C-6A3D-4D2A-92E4-5EA084840C40}" type="slidenum">
              <a:rPr lang="fr-FR"/>
              <a:pPr defTabSz="744579" fontAlgn="base">
                <a:spcBef>
                  <a:spcPct val="0"/>
                </a:spcBef>
                <a:spcAft>
                  <a:spcPct val="0"/>
                </a:spcAft>
              </a:pPr>
              <a:t>29</a:t>
            </a:fld>
            <a:endParaRPr lang="fr-FR" dirty="0"/>
          </a:p>
        </p:txBody>
      </p:sp>
    </p:spTree>
    <p:extLst>
      <p:ext uri="{BB962C8B-B14F-4D97-AF65-F5344CB8AC3E}">
        <p14:creationId xmlns:p14="http://schemas.microsoft.com/office/powerpoint/2010/main" val="3341287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048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lgn="just">
              <a:lnSpc>
                <a:spcPct val="110000"/>
              </a:lnSpc>
              <a:spcBef>
                <a:spcPts val="650"/>
              </a:spcBef>
            </a:pPr>
            <a:r>
              <a:rPr lang="fr-FR" dirty="0">
                <a:latin typeface="Times New Roman" pitchFamily="18" charset="0"/>
                <a:cs typeface="Times New Roman" pitchFamily="18" charset="0"/>
              </a:rPr>
              <a:t>Souligner que le </a:t>
            </a:r>
            <a:r>
              <a:rPr lang="fr-FR" b="1" dirty="0">
                <a:solidFill>
                  <a:schemeClr val="accent2"/>
                </a:solidFill>
                <a:latin typeface="Times New Roman" pitchFamily="18" charset="0"/>
                <a:cs typeface="Times New Roman" pitchFamily="18" charset="0"/>
              </a:rPr>
              <a:t>Cadre logique, est une matrice de planification qui va permettre de définir ces divers éléments d’un projet et les visualiser</a:t>
            </a:r>
            <a:r>
              <a:rPr lang="fr-FR" dirty="0">
                <a:latin typeface="Times New Roman" pitchFamily="18" charset="0"/>
                <a:cs typeface="Times New Roman" pitchFamily="18" charset="0"/>
              </a:rPr>
              <a:t> de façon très efficace</a:t>
            </a:r>
          </a:p>
          <a:p>
            <a:pPr algn="just">
              <a:lnSpc>
                <a:spcPct val="110000"/>
              </a:lnSpc>
              <a:spcBef>
                <a:spcPts val="650"/>
              </a:spcBef>
            </a:pPr>
            <a:r>
              <a:rPr lang="fr-FR" dirty="0">
                <a:latin typeface="Times New Roman" pitchFamily="18" charset="0"/>
                <a:cs typeface="Times New Roman" pitchFamily="18" charset="0"/>
              </a:rPr>
              <a:t>Ceci facilite une compréhension partagée du projet. </a:t>
            </a:r>
          </a:p>
          <a:p>
            <a:pPr algn="just">
              <a:lnSpc>
                <a:spcPct val="110000"/>
              </a:lnSpc>
              <a:spcBef>
                <a:spcPts val="650"/>
              </a:spcBef>
            </a:pPr>
            <a:r>
              <a:rPr lang="fr-FR" dirty="0">
                <a:latin typeface="Times New Roman" pitchFamily="18" charset="0"/>
                <a:cs typeface="Times New Roman" pitchFamily="18" charset="0"/>
              </a:rPr>
              <a:t>Il est fréquent, au sein d’organisations complexes, que différents experts attribuent des sens différents à des termes similaires.</a:t>
            </a:r>
          </a:p>
          <a:p>
            <a:pPr algn="just">
              <a:lnSpc>
                <a:spcPct val="110000"/>
              </a:lnSpc>
              <a:spcBef>
                <a:spcPts val="650"/>
              </a:spcBef>
            </a:pPr>
            <a:r>
              <a:rPr lang="fr-FR" dirty="0">
                <a:latin typeface="Times New Roman" pitchFamily="18" charset="0"/>
                <a:cs typeface="Times New Roman" pitchFamily="18" charset="0"/>
              </a:rPr>
              <a:t>Par exemple, les termes « objectif », « résultat » ou « indicateur » peuvent être compris ou utilisés avec des sens différents alors que chacun a raison. L’absence d’une convention logique et terminologique contribue à cette situation.</a:t>
            </a:r>
          </a:p>
          <a:p>
            <a:pPr algn="just">
              <a:lnSpc>
                <a:spcPct val="110000"/>
              </a:lnSpc>
              <a:spcBef>
                <a:spcPts val="650"/>
              </a:spcBef>
            </a:pPr>
            <a:endParaRPr lang="fr-FR" dirty="0">
              <a:latin typeface="Times New Roman" pitchFamily="18" charset="0"/>
              <a:cs typeface="Times New Roman" pitchFamily="18" charset="0"/>
            </a:endParaRPr>
          </a:p>
          <a:p>
            <a:pPr algn="just">
              <a:lnSpc>
                <a:spcPct val="110000"/>
              </a:lnSpc>
              <a:spcBef>
                <a:spcPts val="650"/>
              </a:spcBef>
            </a:pPr>
            <a:r>
              <a:rPr lang="fr-FR" dirty="0">
                <a:latin typeface="Times New Roman" pitchFamily="18" charset="0"/>
                <a:cs typeface="Times New Roman" pitchFamily="18" charset="0"/>
              </a:rPr>
              <a:t>Ce cadre logique sera un outil à la fois de planification, de suivi de la mise en œuvre et une référence dans le cadre des monitoring et des évaluations. </a:t>
            </a:r>
          </a:p>
          <a:p>
            <a:pPr algn="just">
              <a:lnSpc>
                <a:spcPct val="110000"/>
              </a:lnSpc>
              <a:spcBef>
                <a:spcPts val="650"/>
              </a:spcBef>
            </a:pPr>
            <a:r>
              <a:rPr lang="fr-FR" dirty="0">
                <a:latin typeface="Times New Roman" pitchFamily="18" charset="0"/>
                <a:cs typeface="Times New Roman" pitchFamily="18" charset="0"/>
              </a:rPr>
              <a:t>C’est une feuille de route dans le cheminement de toutes les étapes du cycle de projet. </a:t>
            </a:r>
          </a:p>
          <a:p>
            <a:pPr algn="just">
              <a:lnSpc>
                <a:spcPct val="110000"/>
              </a:lnSpc>
              <a:spcBef>
                <a:spcPts val="650"/>
              </a:spcBef>
            </a:pPr>
            <a:r>
              <a:rPr lang="fr-FR" b="1" dirty="0">
                <a:solidFill>
                  <a:srgbClr val="E0574C"/>
                </a:solidFill>
                <a:latin typeface="Times New Roman" pitchFamily="18" charset="0"/>
                <a:cs typeface="Times New Roman" pitchFamily="18" charset="0"/>
              </a:rPr>
              <a:t>Globalement, il est l’outil qui garantira la bonne exécution et la qualité du projet</a:t>
            </a:r>
            <a:r>
              <a:rPr lang="fr-FR" dirty="0">
                <a:solidFill>
                  <a:srgbClr val="E0574C"/>
                </a:solidFill>
                <a:latin typeface="Times New Roman" pitchFamily="18" charset="0"/>
                <a:cs typeface="Times New Roman" pitchFamily="18" charset="0"/>
              </a:rPr>
              <a:t>.</a:t>
            </a:r>
          </a:p>
          <a:p>
            <a:pPr>
              <a:spcBef>
                <a:spcPct val="0"/>
              </a:spcBef>
            </a:pPr>
            <a:endParaRPr lang="fr-FR" dirty="0">
              <a:solidFill>
                <a:srgbClr val="E0574C"/>
              </a:solidFill>
            </a:endParaRPr>
          </a:p>
        </p:txBody>
      </p:sp>
      <p:sp>
        <p:nvSpPr>
          <p:cNvPr id="2048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E5E74488-A6D5-4246-B062-C91FBDD83D9A}" type="slidenum">
              <a:rPr lang="fr-FR"/>
              <a:pPr defTabSz="744579" fontAlgn="base">
                <a:spcBef>
                  <a:spcPct val="0"/>
                </a:spcBef>
                <a:spcAft>
                  <a:spcPct val="0"/>
                </a:spcAft>
              </a:pPr>
              <a:t>3</a:t>
            </a:fld>
            <a:endParaRPr lang="fr-FR" dirty="0"/>
          </a:p>
        </p:txBody>
      </p:sp>
    </p:spTree>
    <p:extLst>
      <p:ext uri="{BB962C8B-B14F-4D97-AF65-F5344CB8AC3E}">
        <p14:creationId xmlns:p14="http://schemas.microsoft.com/office/powerpoint/2010/main" val="322671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253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lgn="just">
              <a:spcBef>
                <a:spcPct val="0"/>
              </a:spcBef>
            </a:pPr>
            <a:r>
              <a:rPr lang="fr-FR" dirty="0">
                <a:latin typeface="Times New Roman" pitchFamily="18" charset="0"/>
                <a:cs typeface="Times New Roman" pitchFamily="18" charset="0"/>
              </a:rPr>
              <a:t>Passer en revue les objectifs du cadre logique sur base de sa nature d’outil, de feuille de route: </a:t>
            </a:r>
            <a:r>
              <a:rPr lang="fr-FR" b="1" dirty="0">
                <a:solidFill>
                  <a:srgbClr val="E0574C"/>
                </a:solidFill>
                <a:latin typeface="Times New Roman" pitchFamily="18" charset="0"/>
                <a:cs typeface="Times New Roman" pitchFamily="18" charset="0"/>
              </a:rPr>
              <a:t>passer en revue les 3 points inscrits dans cette dia</a:t>
            </a:r>
            <a:r>
              <a:rPr lang="fr-FR" dirty="0">
                <a:latin typeface="Times New Roman" pitchFamily="18" charset="0"/>
                <a:cs typeface="Times New Roman" pitchFamily="18" charset="0"/>
              </a:rPr>
              <a:t>:</a:t>
            </a:r>
          </a:p>
          <a:p>
            <a:pPr marL="247620" indent="-247620" algn="just">
              <a:spcBef>
                <a:spcPct val="0"/>
              </a:spcBef>
            </a:pPr>
            <a:endParaRPr lang="fr-FR" dirty="0">
              <a:latin typeface="Times New Roman" pitchFamily="18" charset="0"/>
              <a:cs typeface="Times New Roman" pitchFamily="18" charset="0"/>
            </a:endParaRPr>
          </a:p>
          <a:p>
            <a:pPr marL="247620" indent="-247620" algn="just">
              <a:spcBef>
                <a:spcPct val="0"/>
              </a:spcBef>
              <a:buFontTx/>
              <a:buAutoNum type="arabicPeriod"/>
            </a:pPr>
            <a:r>
              <a:rPr lang="fr-FR" b="1" dirty="0">
                <a:solidFill>
                  <a:srgbClr val="E0574C"/>
                </a:solidFill>
                <a:latin typeface="Times New Roman" pitchFamily="18" charset="0"/>
                <a:cs typeface="Times New Roman" pitchFamily="18" charset="0"/>
              </a:rPr>
              <a:t>Préparer les interventions, les projets et en déterminer les orientations</a:t>
            </a:r>
            <a:r>
              <a:rPr lang="fr-FR" dirty="0">
                <a:latin typeface="Times New Roman" pitchFamily="18" charset="0"/>
                <a:cs typeface="Times New Roman" pitchFamily="18" charset="0"/>
              </a:rPr>
              <a:t>: début  de cycle (la préparation)  pour en garantir et en mesurer la qualité</a:t>
            </a:r>
          </a:p>
          <a:p>
            <a:pPr marL="247620" indent="-247620" algn="just">
              <a:spcBef>
                <a:spcPct val="0"/>
              </a:spcBef>
              <a:buFontTx/>
              <a:buAutoNum type="arabicPeriod"/>
            </a:pPr>
            <a:r>
              <a:rPr lang="fr-FR" b="1" dirty="0">
                <a:solidFill>
                  <a:srgbClr val="E0574C"/>
                </a:solidFill>
                <a:latin typeface="Times New Roman" pitchFamily="18" charset="0"/>
                <a:cs typeface="Times New Roman" pitchFamily="18" charset="0"/>
              </a:rPr>
              <a:t>Suivre la mise en œuvre des activités pour atteindre des résultats</a:t>
            </a:r>
            <a:r>
              <a:rPr lang="fr-FR" dirty="0">
                <a:latin typeface="Times New Roman" pitchFamily="18" charset="0"/>
                <a:cs typeface="Times New Roman" pitchFamily="18" charset="0"/>
              </a:rPr>
              <a:t>, au cours de l’étape de mise en œuvre du cycle. Souligner que cet aussi un outil de communication: langage partagé, comme souligné dans la dia précédente.</a:t>
            </a:r>
          </a:p>
          <a:p>
            <a:pPr marL="247620" indent="-247620" algn="just">
              <a:spcBef>
                <a:spcPct val="0"/>
              </a:spcBef>
              <a:buFontTx/>
              <a:buAutoNum type="arabicPeriod"/>
            </a:pPr>
            <a:r>
              <a:rPr lang="fr-FR" b="1" dirty="0">
                <a:solidFill>
                  <a:srgbClr val="E0574C"/>
                </a:solidFill>
                <a:latin typeface="Times New Roman" pitchFamily="18" charset="0"/>
                <a:cs typeface="Times New Roman" pitchFamily="18" charset="0"/>
              </a:rPr>
              <a:t>Evaluer: mesurer et analyser l’atteinte des résultats et objectifs et la qualité</a:t>
            </a:r>
            <a:r>
              <a:rPr lang="fr-FR" dirty="0">
                <a:latin typeface="Times New Roman" pitchFamily="18" charset="0"/>
                <a:cs typeface="Times New Roman" pitchFamily="18" charset="0"/>
              </a:rPr>
              <a:t>, en fin de cycle de projet.</a:t>
            </a:r>
          </a:p>
        </p:txBody>
      </p:sp>
      <p:sp>
        <p:nvSpPr>
          <p:cNvPr id="2253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97C336E9-2222-4B2D-A2B3-5E8213A177F4}" type="slidenum">
              <a:rPr lang="fr-FR"/>
              <a:pPr defTabSz="744579" fontAlgn="base">
                <a:spcBef>
                  <a:spcPct val="0"/>
                </a:spcBef>
                <a:spcAft>
                  <a:spcPct val="0"/>
                </a:spcAft>
              </a:pPr>
              <a:t>4</a:t>
            </a:fld>
            <a:endParaRPr lang="fr-FR" dirty="0"/>
          </a:p>
        </p:txBody>
      </p:sp>
    </p:spTree>
    <p:extLst>
      <p:ext uri="{BB962C8B-B14F-4D97-AF65-F5344CB8AC3E}">
        <p14:creationId xmlns:p14="http://schemas.microsoft.com/office/powerpoint/2010/main" val="3099843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4578" name="Espace réservé des commentaires 2"/>
          <p:cNvSpPr>
            <a:spLocks noGrp="1"/>
          </p:cNvSpPr>
          <p:nvPr>
            <p:ph type="body" idx="1"/>
          </p:nvPr>
        </p:nvSpPr>
        <p:spPr bwMode="auto">
          <a:xfrm>
            <a:off x="419057" y="4861441"/>
            <a:ext cx="6261188" cy="4605576"/>
          </a:xfrm>
          <a:noFill/>
        </p:spPr>
        <p:txBody>
          <a:bodyPr wrap="square" numCol="1" anchor="t" anchorCtr="0" compatLnSpc="1">
            <a:prstTxWarp prst="textNoShape">
              <a:avLst/>
            </a:prstTxWarp>
          </a:bodyPr>
          <a:lstStyle/>
          <a:p>
            <a:pPr algn="just">
              <a:lnSpc>
                <a:spcPct val="110000"/>
              </a:lnSpc>
              <a:spcBef>
                <a:spcPts val="650"/>
              </a:spcBef>
            </a:pPr>
            <a:r>
              <a:rPr lang="fr-FR" dirty="0">
                <a:latin typeface="Times New Roman" pitchFamily="18" charset="0"/>
                <a:cs typeface="Times New Roman" pitchFamily="18" charset="0"/>
              </a:rPr>
              <a:t>Avant d’expliquer </a:t>
            </a:r>
            <a:r>
              <a:rPr lang="fr-FR" b="1" i="1" dirty="0">
                <a:solidFill>
                  <a:srgbClr val="FF0000"/>
                </a:solidFill>
                <a:latin typeface="Times New Roman" pitchFamily="18" charset="0"/>
                <a:cs typeface="Times New Roman" pitchFamily="18" charset="0"/>
              </a:rPr>
              <a:t>comment nous passons de l’Arbre à objectifs au Cadre logique</a:t>
            </a:r>
            <a:r>
              <a:rPr lang="fr-FR" dirty="0">
                <a:latin typeface="Times New Roman" pitchFamily="18" charset="0"/>
                <a:cs typeface="Times New Roman" pitchFamily="18" charset="0"/>
              </a:rPr>
              <a:t>, il est nécessaire d’expliquer la signification de cette matrice de planification baptisée Cadre logique</a:t>
            </a:r>
          </a:p>
          <a:p>
            <a:pPr algn="just">
              <a:lnSpc>
                <a:spcPct val="110000"/>
              </a:lnSpc>
              <a:spcBef>
                <a:spcPts val="650"/>
              </a:spcBef>
            </a:pPr>
            <a:r>
              <a:rPr lang="fr-FR" dirty="0">
                <a:latin typeface="Times New Roman" pitchFamily="18" charset="0"/>
                <a:cs typeface="Times New Roman" pitchFamily="18" charset="0"/>
              </a:rPr>
              <a:t>Le Cadre logique est une matrice de planification largement utilisée dans les programmes avalisés par la Commission européenne et d’autres organisations internationales</a:t>
            </a:r>
          </a:p>
          <a:p>
            <a:pPr algn="just">
              <a:lnSpc>
                <a:spcPct val="110000"/>
              </a:lnSpc>
              <a:spcBef>
                <a:spcPts val="650"/>
              </a:spcBef>
            </a:pPr>
            <a:r>
              <a:rPr lang="fr-FR" dirty="0">
                <a:latin typeface="Times New Roman" pitchFamily="18" charset="0"/>
                <a:cs typeface="Times New Roman" pitchFamily="18" charset="0"/>
              </a:rPr>
              <a:t>Il est très utile pour définir les divers éléments d’un projet et les visualiser de façon très efficace</a:t>
            </a:r>
          </a:p>
          <a:p>
            <a:pPr algn="just">
              <a:lnSpc>
                <a:spcPct val="110000"/>
              </a:lnSpc>
              <a:spcBef>
                <a:spcPts val="650"/>
              </a:spcBef>
            </a:pPr>
            <a:r>
              <a:rPr lang="fr-FR" dirty="0">
                <a:latin typeface="Times New Roman" pitchFamily="18" charset="0"/>
                <a:cs typeface="Times New Roman" pitchFamily="18" charset="0"/>
              </a:rPr>
              <a:t>Ceci facilite une compréhension partagée du projet.</a:t>
            </a:r>
          </a:p>
          <a:p>
            <a:pPr algn="just">
              <a:lnSpc>
                <a:spcPct val="110000"/>
              </a:lnSpc>
              <a:spcBef>
                <a:spcPts val="650"/>
              </a:spcBef>
            </a:pPr>
            <a:r>
              <a:rPr lang="fr-FR" dirty="0">
                <a:latin typeface="Times New Roman" pitchFamily="18" charset="0"/>
                <a:cs typeface="Times New Roman" pitchFamily="18" charset="0"/>
              </a:rPr>
              <a:t>Il est fréquent, au sein d’organisations complexes, que différents experts attribuent des sens différents à des termes similaires.</a:t>
            </a:r>
          </a:p>
          <a:p>
            <a:pPr algn="just">
              <a:lnSpc>
                <a:spcPct val="110000"/>
              </a:lnSpc>
              <a:spcBef>
                <a:spcPts val="650"/>
              </a:spcBef>
            </a:pPr>
            <a:r>
              <a:rPr lang="fr-FR" dirty="0">
                <a:latin typeface="Times New Roman" pitchFamily="18" charset="0"/>
                <a:cs typeface="Times New Roman" pitchFamily="18" charset="0"/>
              </a:rPr>
              <a:t>Par exemple, les termes « objectif », « résultat » ou « indicateur » peuvent être compris ou utilisés avec des sens différents alors que chacun a raison.</a:t>
            </a:r>
          </a:p>
          <a:p>
            <a:pPr algn="just">
              <a:lnSpc>
                <a:spcPct val="110000"/>
              </a:lnSpc>
              <a:spcBef>
                <a:spcPts val="650"/>
              </a:spcBef>
            </a:pPr>
            <a:r>
              <a:rPr lang="fr-FR" dirty="0">
                <a:latin typeface="Times New Roman" pitchFamily="18" charset="0"/>
                <a:cs typeface="Times New Roman" pitchFamily="18" charset="0"/>
              </a:rPr>
              <a:t>L’absence d’une convention logique et terminologique contribue à cette situation</a:t>
            </a:r>
          </a:p>
          <a:p>
            <a:pPr algn="just">
              <a:lnSpc>
                <a:spcPct val="110000"/>
              </a:lnSpc>
              <a:spcBef>
                <a:spcPts val="650"/>
              </a:spcBef>
            </a:pPr>
            <a:endParaRPr lang="fr-FR" dirty="0">
              <a:latin typeface="Times New Roman" pitchFamily="18" charset="0"/>
              <a:cs typeface="Times New Roman" pitchFamily="18" charset="0"/>
            </a:endParaRPr>
          </a:p>
        </p:txBody>
      </p:sp>
      <p:sp>
        <p:nvSpPr>
          <p:cNvPr id="2457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12CF6A8D-2C93-4AE0-9C3D-3322C15A3E41}" type="slidenum">
              <a:rPr lang="fr-FR"/>
              <a:pPr defTabSz="744579" fontAlgn="base">
                <a:spcBef>
                  <a:spcPct val="0"/>
                </a:spcBef>
                <a:spcAft>
                  <a:spcPct val="0"/>
                </a:spcAft>
              </a:pPr>
              <a:t>5</a:t>
            </a:fld>
            <a:endParaRPr lang="fr-FR" dirty="0"/>
          </a:p>
        </p:txBody>
      </p:sp>
    </p:spTree>
    <p:extLst>
      <p:ext uri="{BB962C8B-B14F-4D97-AF65-F5344CB8AC3E}">
        <p14:creationId xmlns:p14="http://schemas.microsoft.com/office/powerpoint/2010/main" val="3896274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6626" name="Espace réservé des commentaires 2"/>
          <p:cNvSpPr>
            <a:spLocks noGrp="1"/>
          </p:cNvSpPr>
          <p:nvPr>
            <p:ph type="body" idx="1"/>
          </p:nvPr>
        </p:nvSpPr>
        <p:spPr bwMode="auto">
          <a:xfrm>
            <a:off x="419056" y="4861442"/>
            <a:ext cx="6335139" cy="5092431"/>
          </a:xfrm>
          <a:noFill/>
        </p:spPr>
        <p:txBody>
          <a:bodyPr wrap="square" numCol="1" anchor="t" anchorCtr="0" compatLnSpc="1">
            <a:prstTxWarp prst="textNoShape">
              <a:avLst/>
            </a:prstTxWarp>
            <a:normAutofit/>
          </a:bodyPr>
          <a:lstStyle/>
          <a:p>
            <a:pPr algn="just">
              <a:lnSpc>
                <a:spcPct val="110000"/>
              </a:lnSpc>
              <a:spcBef>
                <a:spcPts val="650"/>
              </a:spcBef>
            </a:pPr>
            <a:r>
              <a:rPr lang="fr-FR" dirty="0">
                <a:latin typeface="Times New Roman" pitchFamily="18" charset="0"/>
                <a:cs typeface="Times New Roman" pitchFamily="18" charset="0"/>
              </a:rPr>
              <a:t>C’est une dia de </a:t>
            </a:r>
            <a:r>
              <a:rPr lang="fr-FR" b="1" dirty="0">
                <a:solidFill>
                  <a:srgbClr val="E0574C"/>
                </a:solidFill>
                <a:latin typeface="Times New Roman" pitchFamily="18" charset="0"/>
                <a:cs typeface="Times New Roman" pitchFamily="18" charset="0"/>
              </a:rPr>
              <a:t>rappel des objectifs, de la nature et des grandes caractéristiques</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du cadre logique en vue de répéter une dernière fois ce qu’est cet outil et quelle est son utilisation dans le projet.</a:t>
            </a:r>
          </a:p>
          <a:p>
            <a:pPr marL="247620" indent="-247620" algn="just">
              <a:lnSpc>
                <a:spcPct val="110000"/>
              </a:lnSpc>
              <a:spcBef>
                <a:spcPts val="650"/>
              </a:spcBef>
            </a:pPr>
            <a:r>
              <a:rPr lang="fr-FR" dirty="0">
                <a:latin typeface="Times New Roman" pitchFamily="18" charset="0"/>
                <a:cs typeface="Times New Roman" pitchFamily="18" charset="0"/>
              </a:rPr>
              <a:t>Lire </a:t>
            </a:r>
            <a:r>
              <a:rPr lang="fr-FR" dirty="0">
                <a:solidFill>
                  <a:srgbClr val="E0574C"/>
                </a:solidFill>
                <a:latin typeface="Times New Roman" pitchFamily="18" charset="0"/>
                <a:cs typeface="Times New Roman" pitchFamily="18" charset="0"/>
              </a:rPr>
              <a:t>les 4 points et les commenter en rappelant qu’on les a déjà vu et abordé précédemment</a:t>
            </a:r>
            <a:r>
              <a:rPr lang="fr-FR" dirty="0">
                <a:latin typeface="Times New Roman" pitchFamily="18" charset="0"/>
                <a:cs typeface="Times New Roman" pitchFamily="18" charset="0"/>
              </a:rPr>
              <a:t>:</a:t>
            </a:r>
          </a:p>
          <a:p>
            <a:pPr marL="247620" indent="-247620" algn="just">
              <a:lnSpc>
                <a:spcPct val="110000"/>
              </a:lnSpc>
              <a:spcBef>
                <a:spcPts val="650"/>
              </a:spcBef>
            </a:pPr>
            <a:r>
              <a:rPr lang="fr-FR" b="1" dirty="0">
                <a:solidFill>
                  <a:srgbClr val="E0574C"/>
                </a:solidFill>
                <a:latin typeface="Times New Roman" pitchFamily="18" charset="0"/>
                <a:cs typeface="Times New Roman" pitchFamily="18" charset="0"/>
              </a:rPr>
              <a:t>Liens très étroit entre le cycle du projet et le cadre logique</a:t>
            </a:r>
            <a:r>
              <a:rPr lang="fr-FR" dirty="0">
                <a:latin typeface="Times New Roman" pitchFamily="18" charset="0"/>
                <a:cs typeface="Times New Roman" pitchFamily="18" charset="0"/>
              </a:rPr>
              <a:t>: à chaque étape, il est utilisé pour guider le projet au sein du cycle</a:t>
            </a:r>
          </a:p>
          <a:p>
            <a:pPr marL="247620" indent="-247620" algn="just">
              <a:lnSpc>
                <a:spcPct val="110000"/>
              </a:lnSpc>
              <a:spcBef>
                <a:spcPts val="650"/>
              </a:spcBef>
              <a:buFontTx/>
              <a:buAutoNum type="arabicPeriod"/>
            </a:pPr>
            <a:r>
              <a:rPr lang="fr-FR" b="1" dirty="0">
                <a:solidFill>
                  <a:srgbClr val="E0574C"/>
                </a:solidFill>
                <a:latin typeface="Times New Roman" pitchFamily="18" charset="0"/>
                <a:cs typeface="Times New Roman" pitchFamily="18" charset="0"/>
              </a:rPr>
              <a:t>Préparer au moment de la préparation du projet</a:t>
            </a:r>
            <a:r>
              <a:rPr lang="fr-FR" dirty="0">
                <a:latin typeface="Times New Roman" pitchFamily="18" charset="0"/>
                <a:cs typeface="Times New Roman" pitchFamily="18" charset="0"/>
              </a:rPr>
              <a:t>: il est carrément un élément fondateur de la préparation du projet, et continue à être utilisé et amélioré, dans son utilisation tout au long du cycle.</a:t>
            </a:r>
          </a:p>
          <a:p>
            <a:pPr marL="247620" indent="-247620" algn="just">
              <a:lnSpc>
                <a:spcPct val="110000"/>
              </a:lnSpc>
              <a:spcBef>
                <a:spcPts val="650"/>
              </a:spcBef>
              <a:buFontTx/>
              <a:buAutoNum type="arabicPeriod"/>
            </a:pPr>
            <a:r>
              <a:rPr lang="fr-FR" dirty="0">
                <a:latin typeface="Times New Roman" pitchFamily="18" charset="0"/>
                <a:cs typeface="Times New Roman" pitchFamily="18" charset="0"/>
              </a:rPr>
              <a:t>Il est un </a:t>
            </a:r>
            <a:r>
              <a:rPr lang="fr-FR" b="1" dirty="0">
                <a:solidFill>
                  <a:srgbClr val="E0574C"/>
                </a:solidFill>
                <a:latin typeface="Times New Roman" pitchFamily="18" charset="0"/>
                <a:cs typeface="Times New Roman" pitchFamily="18" charset="0"/>
              </a:rPr>
              <a:t>outil de programmation/planification des moyens</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financiers, humains, du temps. Il est aussi à la base du suivi des activités, du monitoring des résultats et de l’évaluation de l’atteinte des objectifs</a:t>
            </a:r>
          </a:p>
          <a:p>
            <a:pPr marL="247620" indent="-247620" algn="just">
              <a:lnSpc>
                <a:spcPct val="110000"/>
              </a:lnSpc>
              <a:spcBef>
                <a:spcPts val="650"/>
              </a:spcBef>
              <a:buFontTx/>
              <a:buAutoNum type="arabicPeriod"/>
            </a:pPr>
            <a:r>
              <a:rPr lang="fr-FR" dirty="0">
                <a:latin typeface="Times New Roman" pitchFamily="18" charset="0"/>
                <a:cs typeface="Times New Roman" pitchFamily="18" charset="0"/>
              </a:rPr>
              <a:t>Il est un </a:t>
            </a:r>
            <a:r>
              <a:rPr lang="fr-FR" b="1" dirty="0">
                <a:solidFill>
                  <a:srgbClr val="E0574C"/>
                </a:solidFill>
                <a:latin typeface="Times New Roman" pitchFamily="18" charset="0"/>
                <a:cs typeface="Times New Roman" pitchFamily="18" charset="0"/>
              </a:rPr>
              <a:t>outil important dans l’élaboration des rapports et des programmes</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annuels tout au long du cycle: lire les différents types de rapports qui existent  et les resituer dans le cycle:</a:t>
            </a:r>
          </a:p>
          <a:p>
            <a:pPr marL="586377" lvl="1" indent="-297488" algn="just">
              <a:lnSpc>
                <a:spcPct val="110000"/>
              </a:lnSpc>
              <a:spcBef>
                <a:spcPts val="650"/>
              </a:spcBef>
              <a:buFontTx/>
              <a:buAutoNum type="arabicPeriod"/>
            </a:pPr>
            <a:r>
              <a:rPr lang="fr-FR" dirty="0">
                <a:latin typeface="Times New Roman" pitchFamily="18" charset="0"/>
                <a:cs typeface="Times New Roman" pitchFamily="18" charset="0"/>
              </a:rPr>
              <a:t>Programmation: phase de préparation et affiner annuellement dans la phase de mise en œuvre</a:t>
            </a:r>
          </a:p>
          <a:p>
            <a:pPr marL="586377" lvl="1" indent="-297488" algn="just">
              <a:lnSpc>
                <a:spcPct val="110000"/>
              </a:lnSpc>
              <a:spcBef>
                <a:spcPts val="650"/>
              </a:spcBef>
              <a:buFontTx/>
              <a:buAutoNum type="arabicPeriod"/>
            </a:pPr>
            <a:r>
              <a:rPr lang="fr-FR" dirty="0">
                <a:latin typeface="Times New Roman" pitchFamily="18" charset="0"/>
                <a:cs typeface="Times New Roman" pitchFamily="18" charset="0"/>
              </a:rPr>
              <a:t>Rapports intérimaires (tous les 6 mois) et annuels durant la mise en œuvre</a:t>
            </a:r>
          </a:p>
          <a:p>
            <a:pPr marL="586377" lvl="1" indent="-297488" algn="just">
              <a:lnSpc>
                <a:spcPct val="110000"/>
              </a:lnSpc>
              <a:spcBef>
                <a:spcPts val="650"/>
              </a:spcBef>
              <a:buFontTx/>
              <a:buAutoNum type="arabicPeriod"/>
            </a:pPr>
            <a:r>
              <a:rPr lang="fr-FR" dirty="0">
                <a:latin typeface="Times New Roman" pitchFamily="18" charset="0"/>
                <a:cs typeface="Times New Roman" pitchFamily="18" charset="0"/>
              </a:rPr>
              <a:t>Rapports financiers (annuel et clôture de projet)</a:t>
            </a:r>
          </a:p>
          <a:p>
            <a:pPr marL="586377" lvl="1" indent="-297488" algn="just">
              <a:lnSpc>
                <a:spcPct val="110000"/>
              </a:lnSpc>
              <a:spcBef>
                <a:spcPts val="650"/>
              </a:spcBef>
              <a:buFontTx/>
              <a:buAutoNum type="arabicPeriod"/>
            </a:pPr>
            <a:r>
              <a:rPr lang="fr-FR" dirty="0">
                <a:latin typeface="Times New Roman" pitchFamily="18" charset="0"/>
                <a:cs typeface="Times New Roman" pitchFamily="18" charset="0"/>
              </a:rPr>
              <a:t>Monitoring et évaluation: fera l’objet du second cycle de cette formation</a:t>
            </a:r>
          </a:p>
          <a:p>
            <a:pPr marL="247620" indent="-247620" algn="just">
              <a:lnSpc>
                <a:spcPct val="110000"/>
              </a:lnSpc>
              <a:spcBef>
                <a:spcPts val="650"/>
              </a:spcBef>
            </a:pPr>
            <a:endParaRPr lang="fr-FR" dirty="0">
              <a:latin typeface="Times New Roman" pitchFamily="18" charset="0"/>
              <a:cs typeface="Times New Roman" pitchFamily="18" charset="0"/>
            </a:endParaRPr>
          </a:p>
        </p:txBody>
      </p:sp>
      <p:sp>
        <p:nvSpPr>
          <p:cNvPr id="2662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3E6204CE-9D49-42F6-A302-8EC38186CA92}" type="slidenum">
              <a:rPr lang="fr-FR"/>
              <a:pPr defTabSz="744579" fontAlgn="base">
                <a:spcBef>
                  <a:spcPct val="0"/>
                </a:spcBef>
                <a:spcAft>
                  <a:spcPct val="0"/>
                </a:spcAft>
              </a:pPr>
              <a:t>6</a:t>
            </a:fld>
            <a:endParaRPr lang="fr-FR" dirty="0"/>
          </a:p>
        </p:txBody>
      </p:sp>
    </p:spTree>
    <p:extLst>
      <p:ext uri="{BB962C8B-B14F-4D97-AF65-F5344CB8AC3E}">
        <p14:creationId xmlns:p14="http://schemas.microsoft.com/office/powerpoint/2010/main" val="1876021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a:xfrm>
            <a:off x="493007" y="4861441"/>
            <a:ext cx="6113286" cy="4605576"/>
          </a:xfrm>
        </p:spPr>
        <p:txBody>
          <a:bodyPr wrap="square" numCol="1" anchor="t" anchorCtr="0" compatLnSpc="1">
            <a:prstTxWarp prst="textNoShape">
              <a:avLst/>
            </a:prstTxWarp>
          </a:bodyPr>
          <a:lstStyle/>
          <a:p>
            <a:pPr algn="just">
              <a:spcBef>
                <a:spcPts val="650"/>
              </a:spcBef>
            </a:pPr>
            <a:r>
              <a:rPr lang="fr-FR" dirty="0">
                <a:latin typeface="Times New Roman" pitchFamily="18" charset="0"/>
                <a:cs typeface="Times New Roman" pitchFamily="18" charset="0"/>
              </a:rPr>
              <a:t>Dans cette leçon, nous allons examiner la </a:t>
            </a:r>
            <a:r>
              <a:rPr lang="fr-FR" b="1" dirty="0">
                <a:solidFill>
                  <a:srgbClr val="FF0000"/>
                </a:solidFill>
                <a:latin typeface="Times New Roman" pitchFamily="18" charset="0"/>
                <a:cs typeface="Times New Roman" pitchFamily="18" charset="0"/>
              </a:rPr>
              <a:t>matrice du Cadre logique</a:t>
            </a:r>
            <a:r>
              <a:rPr lang="fr-FR" dirty="0">
                <a:latin typeface="Times New Roman" pitchFamily="18" charset="0"/>
                <a:cs typeface="Times New Roman" pitchFamily="18" charset="0"/>
              </a:rPr>
              <a:t>, l’un des outils les plus importants de la GCP pour la planification des projets</a:t>
            </a:r>
          </a:p>
          <a:p>
            <a:pPr algn="just">
              <a:spcBef>
                <a:spcPts val="650"/>
              </a:spcBef>
            </a:pPr>
            <a:r>
              <a:rPr lang="fr-FR" dirty="0">
                <a:latin typeface="Times New Roman" pitchFamily="18" charset="0"/>
                <a:cs typeface="Times New Roman" pitchFamily="18" charset="0"/>
              </a:rPr>
              <a:t>A la fin de cette leçon, vous serez en mesure de :</a:t>
            </a:r>
          </a:p>
          <a:p>
            <a:pPr algn="just">
              <a:spcBef>
                <a:spcPts val="650"/>
              </a:spcBef>
              <a:buFontTx/>
              <a:buChar char="•"/>
            </a:pPr>
            <a:r>
              <a:rPr lang="fr-FR" dirty="0">
                <a:latin typeface="Times New Roman" pitchFamily="18" charset="0"/>
                <a:cs typeface="Times New Roman" pitchFamily="18" charset="0"/>
              </a:rPr>
              <a:t>Comprendre comment établir la </a:t>
            </a:r>
            <a:r>
              <a:rPr lang="fr-FR" b="1" i="1" dirty="0">
                <a:solidFill>
                  <a:srgbClr val="FF0000"/>
                </a:solidFill>
                <a:latin typeface="Times New Roman" pitchFamily="18" charset="0"/>
                <a:cs typeface="Times New Roman" pitchFamily="18" charset="0"/>
              </a:rPr>
              <a:t>Logique d’intervention </a:t>
            </a:r>
            <a:r>
              <a:rPr lang="fr-FR" dirty="0">
                <a:latin typeface="Times New Roman" pitchFamily="18" charset="0"/>
                <a:cs typeface="Times New Roman" pitchFamily="18" charset="0"/>
              </a:rPr>
              <a:t>d’un projet ;</a:t>
            </a:r>
          </a:p>
          <a:p>
            <a:pPr algn="just">
              <a:spcBef>
                <a:spcPts val="650"/>
              </a:spcBef>
              <a:buFontTx/>
              <a:buChar char="•"/>
            </a:pPr>
            <a:r>
              <a:rPr lang="fr-FR" dirty="0">
                <a:latin typeface="Times New Roman" pitchFamily="18" charset="0"/>
                <a:cs typeface="Times New Roman" pitchFamily="18" charset="0"/>
              </a:rPr>
              <a:t>Identifier les </a:t>
            </a:r>
            <a:r>
              <a:rPr lang="fr-FR" b="1" i="1" dirty="0">
                <a:solidFill>
                  <a:srgbClr val="FF0000"/>
                </a:solidFill>
                <a:latin typeface="Times New Roman" pitchFamily="18" charset="0"/>
                <a:cs typeface="Times New Roman" pitchFamily="18" charset="0"/>
              </a:rPr>
              <a:t>quatre niveaux de la Logique d’intervention </a:t>
            </a:r>
            <a:r>
              <a:rPr lang="fr-FR" dirty="0">
                <a:latin typeface="Times New Roman" pitchFamily="18" charset="0"/>
                <a:cs typeface="Times New Roman" pitchFamily="18" charset="0"/>
              </a:rPr>
              <a:t>;</a:t>
            </a:r>
          </a:p>
          <a:p>
            <a:pPr algn="just">
              <a:spcBef>
                <a:spcPts val="650"/>
              </a:spcBef>
              <a:buFontTx/>
              <a:buChar char="•"/>
            </a:pPr>
            <a:r>
              <a:rPr lang="fr-FR" dirty="0">
                <a:latin typeface="Times New Roman" pitchFamily="18" charset="0"/>
                <a:cs typeface="Times New Roman" pitchFamily="18" charset="0"/>
              </a:rPr>
              <a:t>Identifier les </a:t>
            </a:r>
            <a:r>
              <a:rPr lang="fr-FR" b="1" i="1" dirty="0">
                <a:solidFill>
                  <a:srgbClr val="FF0000"/>
                </a:solidFill>
                <a:latin typeface="Times New Roman" pitchFamily="18" charset="0"/>
                <a:cs typeface="Times New Roman" pitchFamily="18" charset="0"/>
              </a:rPr>
              <a:t>Indicateurs Objectivement Vérifiables, les Sources de vérification des indicateurs et les hypothèses externes </a:t>
            </a:r>
            <a:r>
              <a:rPr lang="fr-FR" dirty="0">
                <a:latin typeface="Times New Roman" pitchFamily="18" charset="0"/>
                <a:cs typeface="Times New Roman" pitchFamily="18" charset="0"/>
              </a:rPr>
              <a:t>en utilisant le Cadre logique</a:t>
            </a:r>
          </a:p>
          <a:p>
            <a:pPr algn="just">
              <a:spcBef>
                <a:spcPts val="650"/>
              </a:spcBef>
              <a:buFontTx/>
              <a:buChar char="•"/>
            </a:pPr>
            <a:endParaRPr lang="fr-FR" dirty="0">
              <a:latin typeface="Times New Roman" pitchFamily="18" charset="0"/>
              <a:cs typeface="Times New Roman" pitchFamily="18" charset="0"/>
            </a:endParaRPr>
          </a:p>
          <a:p>
            <a:pPr algn="just">
              <a:spcBef>
                <a:spcPts val="650"/>
              </a:spcBef>
            </a:pPr>
            <a:r>
              <a:rPr lang="fr-FR" dirty="0">
                <a:latin typeface="Times New Roman" pitchFamily="18" charset="0"/>
                <a:cs typeface="Times New Roman" pitchFamily="18" charset="0"/>
              </a:rPr>
              <a:t>Nous avons listé là les éléments constitutifs du cadre logique qui seront préparés et utilisés tout au long des étapes du cycle de projet. Ne pas encore détaillé ce que signifie ces termes, juste les citer pour qu’ils rentrent progressivement dans l’oreille des participants.</a:t>
            </a:r>
          </a:p>
          <a:p>
            <a:pPr algn="just">
              <a:spcBef>
                <a:spcPts val="650"/>
              </a:spcBef>
              <a:buFontTx/>
              <a:buChar char="•"/>
            </a:pPr>
            <a:endParaRPr lang="fr-FR" dirty="0">
              <a:latin typeface="Times New Roman" pitchFamily="18" charset="0"/>
              <a:cs typeface="Times New Roman" pitchFamily="18" charset="0"/>
            </a:endParaRPr>
          </a:p>
          <a:p>
            <a:pPr>
              <a:spcBef>
                <a:spcPts val="650"/>
              </a:spcBef>
            </a:pPr>
            <a:endParaRPr lang="fr-FR" dirty="0">
              <a:latin typeface="Times New Roman" pitchFamily="18" charset="0"/>
              <a:cs typeface="Times New Roman" pitchFamily="18" charset="0"/>
            </a:endParaRPr>
          </a:p>
        </p:txBody>
      </p:sp>
      <p:sp>
        <p:nvSpPr>
          <p:cNvPr id="2867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5F168CD8-AB9E-41E1-8D28-F21328964FB7}" type="slidenum">
              <a:rPr lang="fr-FR"/>
              <a:pPr defTabSz="744579" fontAlgn="base">
                <a:spcBef>
                  <a:spcPct val="0"/>
                </a:spcBef>
                <a:spcAft>
                  <a:spcPct val="0"/>
                </a:spcAft>
              </a:pPr>
              <a:t>7</a:t>
            </a:fld>
            <a:endParaRPr lang="fr-FR" dirty="0"/>
          </a:p>
        </p:txBody>
      </p:sp>
    </p:spTree>
    <p:extLst>
      <p:ext uri="{BB962C8B-B14F-4D97-AF65-F5344CB8AC3E}">
        <p14:creationId xmlns:p14="http://schemas.microsoft.com/office/powerpoint/2010/main" val="3199279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a:xfrm>
            <a:off x="493007" y="4861441"/>
            <a:ext cx="6113286" cy="4605576"/>
          </a:xfrm>
        </p:spPr>
        <p:txBody>
          <a:bodyPr wrap="square" numCol="1" anchor="t" anchorCtr="0" compatLnSpc="1">
            <a:prstTxWarp prst="textNoShape">
              <a:avLst/>
            </a:prstTxWarp>
            <a:normAutofit lnSpcReduction="10000"/>
          </a:bodyPr>
          <a:lstStyle/>
          <a:p>
            <a:pPr algn="just">
              <a:spcBef>
                <a:spcPts val="650"/>
              </a:spcBef>
            </a:pPr>
            <a:r>
              <a:rPr lang="fr-FR" dirty="0">
                <a:latin typeface="Times New Roman" pitchFamily="18" charset="0"/>
                <a:cs typeface="Times New Roman" pitchFamily="18" charset="0"/>
              </a:rPr>
              <a:t>Comme déjà évoqué, la cadre logique, est un </a:t>
            </a:r>
            <a:r>
              <a:rPr lang="fr-FR" b="1" dirty="0">
                <a:solidFill>
                  <a:srgbClr val="E0574C"/>
                </a:solidFill>
                <a:latin typeface="Times New Roman" pitchFamily="18" charset="0"/>
                <a:cs typeface="Times New Roman" pitchFamily="18" charset="0"/>
              </a:rPr>
              <a:t>modèle logique basé sur une logique simple et mécanique de causes à effets et de moyens pour arriver à des fins</a:t>
            </a:r>
            <a:r>
              <a:rPr lang="fr-FR" dirty="0">
                <a:latin typeface="Times New Roman" pitchFamily="18" charset="0"/>
                <a:cs typeface="Times New Roman" pitchFamily="18" charset="0"/>
              </a:rPr>
              <a:t>: rappeler que l’on a déjà utilisé cette logique lors de la construction des arbres à problèmes et à objectifs.</a:t>
            </a:r>
          </a:p>
          <a:p>
            <a:pPr algn="just">
              <a:spcBef>
                <a:spcPts val="650"/>
              </a:spcBef>
            </a:pPr>
            <a:r>
              <a:rPr lang="fr-FR" b="1" dirty="0">
                <a:solidFill>
                  <a:srgbClr val="E0574C"/>
                </a:solidFill>
                <a:latin typeface="Times New Roman" pitchFamily="18" charset="0"/>
                <a:cs typeface="Times New Roman" pitchFamily="18" charset="0"/>
              </a:rPr>
              <a:t>Moyens</a:t>
            </a:r>
            <a:r>
              <a:rPr lang="fr-FR" dirty="0">
                <a:latin typeface="Times New Roman" pitchFamily="18" charset="0"/>
                <a:cs typeface="Times New Roman" pitchFamily="18" charset="0"/>
              </a:rPr>
              <a:t>: ils peuvent être humains, financiers, matériels, intellectuels, le temps, etc..</a:t>
            </a:r>
          </a:p>
          <a:p>
            <a:pPr algn="just">
              <a:spcBef>
                <a:spcPts val="650"/>
              </a:spcBef>
            </a:pPr>
            <a:r>
              <a:rPr lang="fr-FR" dirty="0">
                <a:latin typeface="Times New Roman" pitchFamily="18" charset="0"/>
                <a:cs typeface="Times New Roman" pitchFamily="18" charset="0"/>
              </a:rPr>
              <a:t>On « investit », on met à disposition des moyens qui permettront de faire, de mettre en œuvre, de dérouler des :</a:t>
            </a:r>
          </a:p>
          <a:p>
            <a:pPr algn="just">
              <a:spcBef>
                <a:spcPts val="650"/>
              </a:spcBef>
            </a:pPr>
            <a:r>
              <a:rPr lang="fr-FR" b="1" dirty="0">
                <a:solidFill>
                  <a:srgbClr val="E0574C"/>
                </a:solidFill>
                <a:latin typeface="Times New Roman" pitchFamily="18" charset="0"/>
                <a:cs typeface="Times New Roman" pitchFamily="18" charset="0"/>
              </a:rPr>
              <a:t>Activités</a:t>
            </a:r>
            <a:r>
              <a:rPr lang="fr-FR" dirty="0">
                <a:solidFill>
                  <a:srgbClr val="E0574C"/>
                </a:solidFill>
                <a:latin typeface="Times New Roman" pitchFamily="18" charset="0"/>
                <a:cs typeface="Times New Roman" pitchFamily="18" charset="0"/>
              </a:rPr>
              <a:t>:</a:t>
            </a:r>
            <a:r>
              <a:rPr lang="fr-FR" dirty="0">
                <a:latin typeface="Times New Roman" pitchFamily="18" charset="0"/>
                <a:cs typeface="Times New Roman" pitchFamily="18" charset="0"/>
              </a:rPr>
              <a:t> en général c’est l’aspect le plus emblématiques d’un projet: on « fait » des activités, on est « responsable » d’activités qui rappelons le, n’existent que parce que l’on a fourni les « moyens » de leur mise en œuvre.</a:t>
            </a:r>
          </a:p>
          <a:p>
            <a:pPr algn="just">
              <a:spcBef>
                <a:spcPts val="650"/>
              </a:spcBef>
            </a:pPr>
            <a:r>
              <a:rPr lang="fr-FR" b="1" dirty="0">
                <a:solidFill>
                  <a:srgbClr val="E0574C"/>
                </a:solidFill>
                <a:latin typeface="Times New Roman" pitchFamily="18" charset="0"/>
                <a:cs typeface="Times New Roman" pitchFamily="18" charset="0"/>
              </a:rPr>
              <a:t>Résultats</a:t>
            </a:r>
            <a:r>
              <a:rPr lang="fr-FR" dirty="0">
                <a:latin typeface="Times New Roman" pitchFamily="18" charset="0"/>
                <a:cs typeface="Times New Roman" pitchFamily="18" charset="0"/>
              </a:rPr>
              <a:t>: les activités ne sont pas mises en œuvre comme une fin en soit mais en vue d’arriver, d’atteindre des résultats qui permettront de résoudre le problème identifier, c’est-à-dire d’atteindre les objectifs que l’on s’est assigné dès la phase de préparation du projet. </a:t>
            </a:r>
            <a:r>
              <a:rPr lang="fr-FR" b="1" dirty="0">
                <a:solidFill>
                  <a:srgbClr val="E0574C"/>
                </a:solidFill>
                <a:latin typeface="Times New Roman" pitchFamily="18" charset="0"/>
                <a:cs typeface="Times New Roman" pitchFamily="18" charset="0"/>
              </a:rPr>
              <a:t>Ces résultats entraînent des changements</a:t>
            </a:r>
            <a:r>
              <a:rPr lang="fr-FR" dirty="0">
                <a:latin typeface="Times New Roman" pitchFamily="18" charset="0"/>
                <a:cs typeface="Times New Roman" pitchFamily="18" charset="0"/>
              </a:rPr>
              <a:t> (de comportement, de structures, de stratégie, de manière de faire ou de penser) qui permettent de résoudre durablement les problèmes identifiés et donc d’atteindre les objectifs fixés.  </a:t>
            </a:r>
          </a:p>
          <a:p>
            <a:pPr algn="just">
              <a:spcBef>
                <a:spcPts val="650"/>
              </a:spcBef>
            </a:pPr>
            <a:r>
              <a:rPr lang="fr-FR" b="1" dirty="0">
                <a:solidFill>
                  <a:srgbClr val="E0574C"/>
                </a:solidFill>
                <a:latin typeface="Times New Roman" pitchFamily="18" charset="0"/>
                <a:cs typeface="Times New Roman" pitchFamily="18" charset="0"/>
              </a:rPr>
              <a:t>Insister sur les changements qui sont au cœur des projets: c’est pour cela qu’il y aura tout un cycle de formation consacré aux changements</a:t>
            </a:r>
          </a:p>
          <a:p>
            <a:pPr algn="just">
              <a:spcBef>
                <a:spcPts val="650"/>
              </a:spcBef>
            </a:pPr>
            <a:endParaRPr lang="fr-FR" b="1" dirty="0">
              <a:solidFill>
                <a:srgbClr val="E0574C"/>
              </a:solidFill>
              <a:latin typeface="Times New Roman" pitchFamily="18" charset="0"/>
              <a:cs typeface="Times New Roman" pitchFamily="18" charset="0"/>
            </a:endParaRPr>
          </a:p>
          <a:p>
            <a:pPr algn="just">
              <a:spcBef>
                <a:spcPts val="650"/>
              </a:spcBef>
            </a:pPr>
            <a:r>
              <a:rPr lang="fr-FR" b="1" dirty="0">
                <a:solidFill>
                  <a:srgbClr val="E0574C"/>
                </a:solidFill>
                <a:latin typeface="Times New Roman" pitchFamily="18" charset="0"/>
                <a:cs typeface="Times New Roman" pitchFamily="18" charset="0"/>
              </a:rPr>
              <a:t>Finir pas les aspects liés aux interconnexions: c’est un outil qui permet d’appréhender les dynamiques de processus assez complexes.</a:t>
            </a:r>
          </a:p>
          <a:p>
            <a:pPr marL="185715" indent="-185715" algn="just">
              <a:lnSpc>
                <a:spcPct val="80000"/>
              </a:lnSpc>
              <a:spcBef>
                <a:spcPts val="650"/>
              </a:spcBef>
            </a:pPr>
            <a:endParaRPr lang="fr-FR" dirty="0">
              <a:latin typeface="Times New Roman" pitchFamily="18" charset="0"/>
              <a:cs typeface="Times New Roman" pitchFamily="18" charset="0"/>
            </a:endParaRPr>
          </a:p>
          <a:p>
            <a:pPr marL="185715" indent="-185715" algn="just">
              <a:lnSpc>
                <a:spcPct val="80000"/>
              </a:lnSpc>
              <a:spcBef>
                <a:spcPts val="650"/>
              </a:spcBef>
            </a:pPr>
            <a:r>
              <a:rPr lang="fr-FR" sz="1100" dirty="0">
                <a:latin typeface="Times New Roman" pitchFamily="18" charset="0"/>
                <a:cs typeface="Times New Roman" pitchFamily="18" charset="0"/>
              </a:rPr>
              <a:t> </a:t>
            </a:r>
          </a:p>
        </p:txBody>
      </p:sp>
      <p:sp>
        <p:nvSpPr>
          <p:cNvPr id="3072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744579" fontAlgn="base">
              <a:spcBef>
                <a:spcPct val="0"/>
              </a:spcBef>
              <a:spcAft>
                <a:spcPct val="0"/>
              </a:spcAft>
            </a:pPr>
            <a:fld id="{3DFC4B26-A254-435E-960C-E0F468F16B0E}" type="slidenum">
              <a:rPr lang="fr-FR"/>
              <a:pPr defTabSz="744579" fontAlgn="base">
                <a:spcBef>
                  <a:spcPct val="0"/>
                </a:spcBef>
                <a:spcAft>
                  <a:spcPct val="0"/>
                </a:spcAft>
              </a:pPr>
              <a:t>8</a:t>
            </a:fld>
            <a:endParaRPr lang="fr-FR" dirty="0"/>
          </a:p>
        </p:txBody>
      </p:sp>
    </p:spTree>
    <p:extLst>
      <p:ext uri="{BB962C8B-B14F-4D97-AF65-F5344CB8AC3E}">
        <p14:creationId xmlns:p14="http://schemas.microsoft.com/office/powerpoint/2010/main" val="4180046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77811" y="1346804"/>
            <a:ext cx="6548517" cy="929315"/>
          </a:xfrm>
        </p:spPr>
        <p:txBody>
          <a:bodyPr/>
          <a:lstStyle/>
          <a:p>
            <a:r>
              <a:rPr lang="fr-FR"/>
              <a:t>Cliquez pour modifier le style du titre</a:t>
            </a:r>
          </a:p>
        </p:txBody>
      </p:sp>
      <p:sp>
        <p:nvSpPr>
          <p:cNvPr id="3" name="Sous-titre 2"/>
          <p:cNvSpPr>
            <a:spLocks noGrp="1"/>
          </p:cNvSpPr>
          <p:nvPr>
            <p:ph type="subTitle" idx="1"/>
          </p:nvPr>
        </p:nvSpPr>
        <p:spPr>
          <a:xfrm>
            <a:off x="1155621" y="2456762"/>
            <a:ext cx="5392897" cy="1107952"/>
          </a:xfrm>
        </p:spPr>
        <p:txBody>
          <a:bodyPr/>
          <a:lstStyle>
            <a:lvl1pPr marL="0" indent="0" algn="ctr">
              <a:buNone/>
              <a:defRPr>
                <a:solidFill>
                  <a:schemeClr val="tx1">
                    <a:tint val="75000"/>
                  </a:schemeClr>
                </a:solidFill>
              </a:defRPr>
            </a:lvl1pPr>
            <a:lvl2pPr marL="343952" indent="0" algn="ctr">
              <a:buNone/>
              <a:defRPr>
                <a:solidFill>
                  <a:schemeClr val="tx1">
                    <a:tint val="75000"/>
                  </a:schemeClr>
                </a:solidFill>
              </a:defRPr>
            </a:lvl2pPr>
            <a:lvl3pPr marL="687903" indent="0" algn="ctr">
              <a:buNone/>
              <a:defRPr>
                <a:solidFill>
                  <a:schemeClr val="tx1">
                    <a:tint val="75000"/>
                  </a:schemeClr>
                </a:solidFill>
              </a:defRPr>
            </a:lvl3pPr>
            <a:lvl4pPr marL="1031855" indent="0" algn="ctr">
              <a:buNone/>
              <a:defRPr>
                <a:solidFill>
                  <a:schemeClr val="tx1">
                    <a:tint val="75000"/>
                  </a:schemeClr>
                </a:solidFill>
              </a:defRPr>
            </a:lvl4pPr>
            <a:lvl5pPr marL="1375806" indent="0" algn="ctr">
              <a:buNone/>
              <a:defRPr>
                <a:solidFill>
                  <a:schemeClr val="tx1">
                    <a:tint val="75000"/>
                  </a:schemeClr>
                </a:solidFill>
              </a:defRPr>
            </a:lvl5pPr>
            <a:lvl6pPr marL="1719758" indent="0" algn="ctr">
              <a:buNone/>
              <a:defRPr>
                <a:solidFill>
                  <a:schemeClr val="tx1">
                    <a:tint val="75000"/>
                  </a:schemeClr>
                </a:solidFill>
              </a:defRPr>
            </a:lvl6pPr>
            <a:lvl7pPr marL="2063709" indent="0" algn="ctr">
              <a:buNone/>
              <a:defRPr>
                <a:solidFill>
                  <a:schemeClr val="tx1">
                    <a:tint val="75000"/>
                  </a:schemeClr>
                </a:solidFill>
              </a:defRPr>
            </a:lvl7pPr>
            <a:lvl8pPr marL="2407661" indent="0" algn="ctr">
              <a:buNone/>
              <a:defRPr>
                <a:solidFill>
                  <a:schemeClr val="tx1">
                    <a:tint val="75000"/>
                  </a:schemeClr>
                </a:solidFill>
              </a:defRPr>
            </a:lvl8pPr>
            <a:lvl9pPr marL="2751612"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7A7A70A7-49A2-42EC-9CB6-AD91CBD0F6C2}" type="datetime1">
              <a:rPr lang="fr-FR" smtClean="0"/>
              <a:t>11/09/2024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6" name="Espace réservé du numéro de diapositive 5"/>
          <p:cNvSpPr>
            <a:spLocks noGrp="1"/>
          </p:cNvSpPr>
          <p:nvPr>
            <p:ph type="sldNum" sz="quarter" idx="12"/>
          </p:nvPr>
        </p:nvSpPr>
        <p:spPr/>
        <p:txBody>
          <a:bodyPr/>
          <a:lstStyle>
            <a:lvl1pPr>
              <a:defRPr/>
            </a:lvl1pPr>
          </a:lstStyle>
          <a:p>
            <a:pPr>
              <a:defRPr/>
            </a:pPr>
            <a:fld id="{D6C9A91C-3DAD-4581-82AD-C8DCAC57B1F4}"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84BCB90E-B378-42EB-ACB7-B2069E9E387E}" type="datetime1">
              <a:rPr lang="fr-FR" smtClean="0"/>
              <a:t>11/09/2024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6" name="Espace réservé du numéro de diapositive 5"/>
          <p:cNvSpPr>
            <a:spLocks noGrp="1"/>
          </p:cNvSpPr>
          <p:nvPr>
            <p:ph type="sldNum" sz="quarter" idx="12"/>
          </p:nvPr>
        </p:nvSpPr>
        <p:spPr/>
        <p:txBody>
          <a:bodyPr/>
          <a:lstStyle>
            <a:lvl1pPr>
              <a:defRPr/>
            </a:lvl1pPr>
          </a:lstStyle>
          <a:p>
            <a:pPr>
              <a:defRPr/>
            </a:pPr>
            <a:fld id="{2273CED5-9CCB-43EA-B99C-FDD4F1E748C6}"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706747" y="109391"/>
            <a:ext cx="1459238" cy="2339343"/>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325019" y="109391"/>
            <a:ext cx="4253326" cy="233934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D47BE522-B6D5-46AE-9902-C2F1365C7F93}" type="datetime1">
              <a:rPr lang="fr-FR" smtClean="0"/>
              <a:t>11/09/2024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6" name="Espace réservé du numéro de diapositive 5"/>
          <p:cNvSpPr>
            <a:spLocks noGrp="1"/>
          </p:cNvSpPr>
          <p:nvPr>
            <p:ph type="sldNum" sz="quarter" idx="12"/>
          </p:nvPr>
        </p:nvSpPr>
        <p:spPr/>
        <p:txBody>
          <a:bodyPr/>
          <a:lstStyle>
            <a:lvl1pPr>
              <a:defRPr/>
            </a:lvl1pPr>
          </a:lstStyle>
          <a:p>
            <a:pPr>
              <a:defRPr/>
            </a:pPr>
            <a:fld id="{9BEC7E87-EE96-4E69-8B22-1AFF06B55C1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4BD0CA9B-B76C-4220-8EBF-30CB104BFFD2}" type="datetime1">
              <a:rPr lang="fr-FR" smtClean="0"/>
              <a:t>11/09/2024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6" name="Espace réservé du numéro de diapositive 5"/>
          <p:cNvSpPr>
            <a:spLocks noGrp="1"/>
          </p:cNvSpPr>
          <p:nvPr>
            <p:ph type="sldNum" sz="quarter" idx="12"/>
          </p:nvPr>
        </p:nvSpPr>
        <p:spPr/>
        <p:txBody>
          <a:bodyPr/>
          <a:lstStyle>
            <a:lvl1pPr>
              <a:defRPr/>
            </a:lvl1pPr>
          </a:lstStyle>
          <a:p>
            <a:pPr>
              <a:defRPr/>
            </a:pPr>
            <a:fld id="{34EEF967-C779-47E5-AA45-FCCA75AF6217}"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08574" y="2785937"/>
            <a:ext cx="6548517" cy="861071"/>
          </a:xfrm>
        </p:spPr>
        <p:txBody>
          <a:bodyPr anchor="t"/>
          <a:lstStyle>
            <a:lvl1pPr algn="l">
              <a:defRPr sz="3000" b="1" cap="all"/>
            </a:lvl1pPr>
          </a:lstStyle>
          <a:p>
            <a:r>
              <a:rPr lang="fr-FR"/>
              <a:t>Cliquez pour modifier le style du titre</a:t>
            </a:r>
          </a:p>
        </p:txBody>
      </p:sp>
      <p:sp>
        <p:nvSpPr>
          <p:cNvPr id="3" name="Espace réservé du texte 2"/>
          <p:cNvSpPr>
            <a:spLocks noGrp="1"/>
          </p:cNvSpPr>
          <p:nvPr>
            <p:ph type="body" idx="1"/>
          </p:nvPr>
        </p:nvSpPr>
        <p:spPr>
          <a:xfrm>
            <a:off x="608574" y="1837555"/>
            <a:ext cx="6548517" cy="948382"/>
          </a:xfrm>
        </p:spPr>
        <p:txBody>
          <a:bodyPr anchor="b"/>
          <a:lstStyle>
            <a:lvl1pPr marL="0" indent="0">
              <a:buNone/>
              <a:defRPr sz="1500">
                <a:solidFill>
                  <a:schemeClr val="tx1">
                    <a:tint val="75000"/>
                  </a:schemeClr>
                </a:solidFill>
              </a:defRPr>
            </a:lvl1pPr>
            <a:lvl2pPr marL="343952" indent="0">
              <a:buNone/>
              <a:defRPr sz="1400">
                <a:solidFill>
                  <a:schemeClr val="tx1">
                    <a:tint val="75000"/>
                  </a:schemeClr>
                </a:solidFill>
              </a:defRPr>
            </a:lvl2pPr>
            <a:lvl3pPr marL="687903" indent="0">
              <a:buNone/>
              <a:defRPr sz="1200">
                <a:solidFill>
                  <a:schemeClr val="tx1">
                    <a:tint val="75000"/>
                  </a:schemeClr>
                </a:solidFill>
              </a:defRPr>
            </a:lvl3pPr>
            <a:lvl4pPr marL="1031855" indent="0">
              <a:buNone/>
              <a:defRPr sz="1100">
                <a:solidFill>
                  <a:schemeClr val="tx1">
                    <a:tint val="75000"/>
                  </a:schemeClr>
                </a:solidFill>
              </a:defRPr>
            </a:lvl4pPr>
            <a:lvl5pPr marL="1375806" indent="0">
              <a:buNone/>
              <a:defRPr sz="1100">
                <a:solidFill>
                  <a:schemeClr val="tx1">
                    <a:tint val="75000"/>
                  </a:schemeClr>
                </a:solidFill>
              </a:defRPr>
            </a:lvl5pPr>
            <a:lvl6pPr marL="1719758" indent="0">
              <a:buNone/>
              <a:defRPr sz="1100">
                <a:solidFill>
                  <a:schemeClr val="tx1">
                    <a:tint val="75000"/>
                  </a:schemeClr>
                </a:solidFill>
              </a:defRPr>
            </a:lvl6pPr>
            <a:lvl7pPr marL="2063709" indent="0">
              <a:buNone/>
              <a:defRPr sz="1100">
                <a:solidFill>
                  <a:schemeClr val="tx1">
                    <a:tint val="75000"/>
                  </a:schemeClr>
                </a:solidFill>
              </a:defRPr>
            </a:lvl7pPr>
            <a:lvl8pPr marL="2407661" indent="0">
              <a:buNone/>
              <a:defRPr sz="1100">
                <a:solidFill>
                  <a:schemeClr val="tx1">
                    <a:tint val="75000"/>
                  </a:schemeClr>
                </a:solidFill>
              </a:defRPr>
            </a:lvl8pPr>
            <a:lvl9pPr marL="2751612" indent="0">
              <a:buNone/>
              <a:defRPr sz="11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67FD2BED-7F56-46C2-B283-3FBFA8E5D525}" type="datetime1">
              <a:rPr lang="fr-FR" smtClean="0"/>
              <a:t>11/09/2024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6" name="Espace réservé du numéro de diapositive 5"/>
          <p:cNvSpPr>
            <a:spLocks noGrp="1"/>
          </p:cNvSpPr>
          <p:nvPr>
            <p:ph type="sldNum" sz="quarter" idx="12"/>
          </p:nvPr>
        </p:nvSpPr>
        <p:spPr/>
        <p:txBody>
          <a:bodyPr/>
          <a:lstStyle>
            <a:lvl1pPr>
              <a:defRPr/>
            </a:lvl1pPr>
          </a:lstStyle>
          <a:p>
            <a:pPr>
              <a:defRPr/>
            </a:pPr>
            <a:fld id="{EEF0A5DB-352A-470D-85C9-39699A8EBD0F}"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25019" y="639281"/>
            <a:ext cx="2855613" cy="1809453"/>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309034" y="639281"/>
            <a:ext cx="2856951" cy="1809453"/>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856BF92F-4284-4B78-ACDD-723DEB4B74FF}" type="datetime1">
              <a:rPr lang="fr-FR" smtClean="0"/>
              <a:t>11/09/2024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7" name="Espace réservé du numéro de diapositive 5"/>
          <p:cNvSpPr>
            <a:spLocks noGrp="1"/>
          </p:cNvSpPr>
          <p:nvPr>
            <p:ph type="sldNum" sz="quarter" idx="12"/>
          </p:nvPr>
        </p:nvSpPr>
        <p:spPr/>
        <p:txBody>
          <a:bodyPr/>
          <a:lstStyle>
            <a:lvl1pPr>
              <a:defRPr/>
            </a:lvl1pPr>
          </a:lstStyle>
          <a:p>
            <a:pPr>
              <a:defRPr/>
            </a:pPr>
            <a:fld id="{57C6AFD8-048E-4101-B066-4054CB0BCA49}"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5207" y="173620"/>
            <a:ext cx="6933724" cy="722577"/>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85207" y="970462"/>
            <a:ext cx="3403999" cy="404442"/>
          </a:xfrm>
        </p:spPr>
        <p:txBody>
          <a:bodyPr anchor="b"/>
          <a:lstStyle>
            <a:lvl1pPr marL="0" indent="0">
              <a:buNone/>
              <a:defRPr sz="1800" b="1"/>
            </a:lvl1pPr>
            <a:lvl2pPr marL="343952" indent="0">
              <a:buNone/>
              <a:defRPr sz="1500" b="1"/>
            </a:lvl2pPr>
            <a:lvl3pPr marL="687903" indent="0">
              <a:buNone/>
              <a:defRPr sz="1400" b="1"/>
            </a:lvl3pPr>
            <a:lvl4pPr marL="1031855" indent="0">
              <a:buNone/>
              <a:defRPr sz="1200" b="1"/>
            </a:lvl4pPr>
            <a:lvl5pPr marL="1375806" indent="0">
              <a:buNone/>
              <a:defRPr sz="1200" b="1"/>
            </a:lvl5pPr>
            <a:lvl6pPr marL="1719758" indent="0">
              <a:buNone/>
              <a:defRPr sz="1200" b="1"/>
            </a:lvl6pPr>
            <a:lvl7pPr marL="2063709" indent="0">
              <a:buNone/>
              <a:defRPr sz="1200" b="1"/>
            </a:lvl7pPr>
            <a:lvl8pPr marL="2407661" indent="0">
              <a:buNone/>
              <a:defRPr sz="1200" b="1"/>
            </a:lvl8pPr>
            <a:lvl9pPr marL="2751612" indent="0">
              <a:buNone/>
              <a:defRPr sz="1200" b="1"/>
            </a:lvl9pPr>
          </a:lstStyle>
          <a:p>
            <a:pPr lvl="0"/>
            <a:r>
              <a:rPr lang="fr-FR"/>
              <a:t>Cliquez pour modifier les styles du texte du masque</a:t>
            </a:r>
          </a:p>
        </p:txBody>
      </p:sp>
      <p:sp>
        <p:nvSpPr>
          <p:cNvPr id="4" name="Espace réservé du contenu 3"/>
          <p:cNvSpPr>
            <a:spLocks noGrp="1"/>
          </p:cNvSpPr>
          <p:nvPr>
            <p:ph sz="half" idx="2"/>
          </p:nvPr>
        </p:nvSpPr>
        <p:spPr>
          <a:xfrm>
            <a:off x="385207" y="1374904"/>
            <a:ext cx="3403999" cy="2497909"/>
          </a:xfr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913596" y="970462"/>
            <a:ext cx="3405336" cy="404442"/>
          </a:xfrm>
        </p:spPr>
        <p:txBody>
          <a:bodyPr anchor="b"/>
          <a:lstStyle>
            <a:lvl1pPr marL="0" indent="0">
              <a:buNone/>
              <a:defRPr sz="1800" b="1"/>
            </a:lvl1pPr>
            <a:lvl2pPr marL="343952" indent="0">
              <a:buNone/>
              <a:defRPr sz="1500" b="1"/>
            </a:lvl2pPr>
            <a:lvl3pPr marL="687903" indent="0">
              <a:buNone/>
              <a:defRPr sz="1400" b="1"/>
            </a:lvl3pPr>
            <a:lvl4pPr marL="1031855" indent="0">
              <a:buNone/>
              <a:defRPr sz="1200" b="1"/>
            </a:lvl4pPr>
            <a:lvl5pPr marL="1375806" indent="0">
              <a:buNone/>
              <a:defRPr sz="1200" b="1"/>
            </a:lvl5pPr>
            <a:lvl6pPr marL="1719758" indent="0">
              <a:buNone/>
              <a:defRPr sz="1200" b="1"/>
            </a:lvl6pPr>
            <a:lvl7pPr marL="2063709" indent="0">
              <a:buNone/>
              <a:defRPr sz="1200" b="1"/>
            </a:lvl7pPr>
            <a:lvl8pPr marL="2407661" indent="0">
              <a:buNone/>
              <a:defRPr sz="1200" b="1"/>
            </a:lvl8pPr>
            <a:lvl9pPr marL="2751612" indent="0">
              <a:buNone/>
              <a:defRPr sz="1200" b="1"/>
            </a:lvl9pPr>
          </a:lstStyle>
          <a:p>
            <a:pPr lvl="0"/>
            <a:r>
              <a:rPr lang="fr-FR"/>
              <a:t>Cliquez pour modifier les styles du texte du masque</a:t>
            </a:r>
          </a:p>
        </p:txBody>
      </p:sp>
      <p:sp>
        <p:nvSpPr>
          <p:cNvPr id="6" name="Espace réservé du contenu 5"/>
          <p:cNvSpPr>
            <a:spLocks noGrp="1"/>
          </p:cNvSpPr>
          <p:nvPr>
            <p:ph sz="quarter" idx="4"/>
          </p:nvPr>
        </p:nvSpPr>
        <p:spPr>
          <a:xfrm>
            <a:off x="3913596" y="1374904"/>
            <a:ext cx="3405336" cy="2497909"/>
          </a:xfr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E01ACBE7-17B5-42EB-A59A-065DE056CF9B}" type="datetime1">
              <a:rPr lang="fr-FR" smtClean="0"/>
              <a:t>11/09/2024</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9" name="Espace réservé du numéro de diapositive 5"/>
          <p:cNvSpPr>
            <a:spLocks noGrp="1"/>
          </p:cNvSpPr>
          <p:nvPr>
            <p:ph type="sldNum" sz="quarter" idx="12"/>
          </p:nvPr>
        </p:nvSpPr>
        <p:spPr/>
        <p:txBody>
          <a:bodyPr/>
          <a:lstStyle>
            <a:lvl1pPr>
              <a:defRPr/>
            </a:lvl1pPr>
          </a:lstStyle>
          <a:p>
            <a:pPr>
              <a:defRPr/>
            </a:pPr>
            <a:fld id="{F333E7E3-1A6B-4174-8A74-B157200AEB3F}"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26B54F20-2C3B-41E8-8D41-BA187917531F}" type="datetime1">
              <a:rPr lang="fr-FR" smtClean="0"/>
              <a:t>11/09/2024</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5" name="Espace réservé du numéro de diapositive 5"/>
          <p:cNvSpPr>
            <a:spLocks noGrp="1"/>
          </p:cNvSpPr>
          <p:nvPr>
            <p:ph type="sldNum" sz="quarter" idx="12"/>
          </p:nvPr>
        </p:nvSpPr>
        <p:spPr/>
        <p:txBody>
          <a:bodyPr/>
          <a:lstStyle>
            <a:lvl1pPr>
              <a:defRPr/>
            </a:lvl1pPr>
          </a:lstStyle>
          <a:p>
            <a:pPr>
              <a:defRPr/>
            </a:pPr>
            <a:fld id="{87CD010B-D486-445C-B728-864D20119989}"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7F4F7C21-54A6-4BEA-8046-55BAF66F6844}" type="datetime1">
              <a:rPr lang="fr-FR" smtClean="0"/>
              <a:t>11/09/2024</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4" name="Espace réservé du numéro de diapositive 5"/>
          <p:cNvSpPr>
            <a:spLocks noGrp="1"/>
          </p:cNvSpPr>
          <p:nvPr>
            <p:ph type="sldNum" sz="quarter" idx="12"/>
          </p:nvPr>
        </p:nvSpPr>
        <p:spPr/>
        <p:txBody>
          <a:bodyPr/>
          <a:lstStyle>
            <a:lvl1pPr>
              <a:defRPr/>
            </a:lvl1pPr>
          </a:lstStyle>
          <a:p>
            <a:pPr>
              <a:defRPr/>
            </a:pPr>
            <a:fld id="{63B8C741-BAF6-4056-8AA2-4B5F3C74E15A}"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85207" y="172616"/>
            <a:ext cx="2534608" cy="734620"/>
          </a:xfrm>
        </p:spPr>
        <p:txBody>
          <a:bodyPr anchor="b"/>
          <a:lstStyle>
            <a:lvl1pPr algn="l">
              <a:defRPr sz="1500" b="1"/>
            </a:lvl1pPr>
          </a:lstStyle>
          <a:p>
            <a:r>
              <a:rPr lang="fr-FR"/>
              <a:t>Cliquez pour modifier le style du titre</a:t>
            </a:r>
          </a:p>
        </p:txBody>
      </p:sp>
      <p:sp>
        <p:nvSpPr>
          <p:cNvPr id="3" name="Espace réservé du contenu 2"/>
          <p:cNvSpPr>
            <a:spLocks noGrp="1"/>
          </p:cNvSpPr>
          <p:nvPr>
            <p:ph idx="1"/>
          </p:nvPr>
        </p:nvSpPr>
        <p:spPr>
          <a:xfrm>
            <a:off x="3012104" y="172616"/>
            <a:ext cx="4306827" cy="370019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85207" y="907236"/>
            <a:ext cx="2534608" cy="2965577"/>
          </a:xfrm>
        </p:spPr>
        <p:txBody>
          <a:bodyPr/>
          <a:lstStyle>
            <a:lvl1pPr marL="0" indent="0">
              <a:buNone/>
              <a:defRPr sz="1100"/>
            </a:lvl1pPr>
            <a:lvl2pPr marL="343952" indent="0">
              <a:buNone/>
              <a:defRPr sz="900"/>
            </a:lvl2pPr>
            <a:lvl3pPr marL="687903" indent="0">
              <a:buNone/>
              <a:defRPr sz="800"/>
            </a:lvl3pPr>
            <a:lvl4pPr marL="1031855" indent="0">
              <a:buNone/>
              <a:defRPr sz="700"/>
            </a:lvl4pPr>
            <a:lvl5pPr marL="1375806" indent="0">
              <a:buNone/>
              <a:defRPr sz="700"/>
            </a:lvl5pPr>
            <a:lvl6pPr marL="1719758" indent="0">
              <a:buNone/>
              <a:defRPr sz="700"/>
            </a:lvl6pPr>
            <a:lvl7pPr marL="2063709" indent="0">
              <a:buNone/>
              <a:defRPr sz="700"/>
            </a:lvl7pPr>
            <a:lvl8pPr marL="2407661" indent="0">
              <a:buNone/>
              <a:defRPr sz="700"/>
            </a:lvl8pPr>
            <a:lvl9pPr marL="2751612" indent="0">
              <a:buNone/>
              <a:defRPr sz="7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2F731414-5133-4954-8CFD-15A440307275}" type="datetime1">
              <a:rPr lang="fr-FR" smtClean="0"/>
              <a:t>11/09/2024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7" name="Espace réservé du numéro de diapositive 5"/>
          <p:cNvSpPr>
            <a:spLocks noGrp="1"/>
          </p:cNvSpPr>
          <p:nvPr>
            <p:ph type="sldNum" sz="quarter" idx="12"/>
          </p:nvPr>
        </p:nvSpPr>
        <p:spPr/>
        <p:txBody>
          <a:bodyPr/>
          <a:lstStyle>
            <a:lvl1pPr>
              <a:defRPr/>
            </a:lvl1pPr>
          </a:lstStyle>
          <a:p>
            <a:pPr>
              <a:defRPr/>
            </a:pPr>
            <a:fld id="{F60CA04C-8049-421B-A1AC-2AB304A555D0}"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510065" y="3034824"/>
            <a:ext cx="4622483" cy="358278"/>
          </a:xfrm>
        </p:spPr>
        <p:txBody>
          <a:bodyPr anchor="b"/>
          <a:lstStyle>
            <a:lvl1pPr algn="l">
              <a:defRPr sz="1500" b="1"/>
            </a:lvl1pPr>
          </a:lstStyle>
          <a:p>
            <a:r>
              <a:rPr lang="fr-FR"/>
              <a:t>Cliquez pour modifier le style du titre</a:t>
            </a:r>
          </a:p>
        </p:txBody>
      </p:sp>
      <p:sp>
        <p:nvSpPr>
          <p:cNvPr id="3" name="Espace réservé pour une image  2"/>
          <p:cNvSpPr>
            <a:spLocks noGrp="1"/>
          </p:cNvSpPr>
          <p:nvPr>
            <p:ph type="pic" idx="1"/>
          </p:nvPr>
        </p:nvSpPr>
        <p:spPr>
          <a:xfrm>
            <a:off x="1510065" y="387382"/>
            <a:ext cx="4622483" cy="2601278"/>
          </a:xfrm>
        </p:spPr>
        <p:txBody>
          <a:bodyPr rtlCol="0">
            <a:normAutofit/>
          </a:bodyPr>
          <a:lstStyle>
            <a:lvl1pPr marL="0" indent="0">
              <a:buNone/>
              <a:defRPr sz="2400"/>
            </a:lvl1pPr>
            <a:lvl2pPr marL="343952" indent="0">
              <a:buNone/>
              <a:defRPr sz="2100"/>
            </a:lvl2pPr>
            <a:lvl3pPr marL="687903" indent="0">
              <a:buNone/>
              <a:defRPr sz="1800"/>
            </a:lvl3pPr>
            <a:lvl4pPr marL="1031855" indent="0">
              <a:buNone/>
              <a:defRPr sz="1500"/>
            </a:lvl4pPr>
            <a:lvl5pPr marL="1375806" indent="0">
              <a:buNone/>
              <a:defRPr sz="1500"/>
            </a:lvl5pPr>
            <a:lvl6pPr marL="1719758" indent="0">
              <a:buNone/>
              <a:defRPr sz="1500"/>
            </a:lvl6pPr>
            <a:lvl7pPr marL="2063709" indent="0">
              <a:buNone/>
              <a:defRPr sz="1500"/>
            </a:lvl7pPr>
            <a:lvl8pPr marL="2407661" indent="0">
              <a:buNone/>
              <a:defRPr sz="1500"/>
            </a:lvl8pPr>
            <a:lvl9pPr marL="2751612" indent="0">
              <a:buNone/>
              <a:defRPr sz="1500"/>
            </a:lvl9pPr>
          </a:lstStyle>
          <a:p>
            <a:pPr lvl="0"/>
            <a:endParaRPr lang="fr-FR" noProof="0"/>
          </a:p>
        </p:txBody>
      </p:sp>
      <p:sp>
        <p:nvSpPr>
          <p:cNvPr id="4" name="Espace réservé du texte 3"/>
          <p:cNvSpPr>
            <a:spLocks noGrp="1"/>
          </p:cNvSpPr>
          <p:nvPr>
            <p:ph type="body" sz="half" idx="2"/>
          </p:nvPr>
        </p:nvSpPr>
        <p:spPr>
          <a:xfrm>
            <a:off x="1510065" y="3393102"/>
            <a:ext cx="4622483" cy="508814"/>
          </a:xfrm>
        </p:spPr>
        <p:txBody>
          <a:bodyPr/>
          <a:lstStyle>
            <a:lvl1pPr marL="0" indent="0">
              <a:buNone/>
              <a:defRPr sz="1100"/>
            </a:lvl1pPr>
            <a:lvl2pPr marL="343952" indent="0">
              <a:buNone/>
              <a:defRPr sz="900"/>
            </a:lvl2pPr>
            <a:lvl3pPr marL="687903" indent="0">
              <a:buNone/>
              <a:defRPr sz="800"/>
            </a:lvl3pPr>
            <a:lvl4pPr marL="1031855" indent="0">
              <a:buNone/>
              <a:defRPr sz="700"/>
            </a:lvl4pPr>
            <a:lvl5pPr marL="1375806" indent="0">
              <a:buNone/>
              <a:defRPr sz="700"/>
            </a:lvl5pPr>
            <a:lvl6pPr marL="1719758" indent="0">
              <a:buNone/>
              <a:defRPr sz="700"/>
            </a:lvl6pPr>
            <a:lvl7pPr marL="2063709" indent="0">
              <a:buNone/>
              <a:defRPr sz="700"/>
            </a:lvl7pPr>
            <a:lvl8pPr marL="2407661" indent="0">
              <a:buNone/>
              <a:defRPr sz="700"/>
            </a:lvl8pPr>
            <a:lvl9pPr marL="2751612" indent="0">
              <a:buNone/>
              <a:defRPr sz="7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02C2881-6ED8-4FAF-9E3B-6F393DD69043}" type="datetime1">
              <a:rPr lang="fr-FR" smtClean="0"/>
              <a:t>11/09/2024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S1_Matrice_cadre_logique_PowerPoint_version du 09/09/2014</a:t>
            </a:r>
          </a:p>
        </p:txBody>
      </p:sp>
      <p:sp>
        <p:nvSpPr>
          <p:cNvPr id="7" name="Espace réservé du numéro de diapositive 5"/>
          <p:cNvSpPr>
            <a:spLocks noGrp="1"/>
          </p:cNvSpPr>
          <p:nvPr>
            <p:ph type="sldNum" sz="quarter" idx="12"/>
          </p:nvPr>
        </p:nvSpPr>
        <p:spPr/>
        <p:txBody>
          <a:bodyPr/>
          <a:lstStyle>
            <a:lvl1pPr>
              <a:defRPr/>
            </a:lvl1pPr>
          </a:lstStyle>
          <a:p>
            <a:pPr>
              <a:defRPr/>
            </a:pPr>
            <a:fld id="{F6C18F60-6EA8-401C-A768-1B4DC88A45DE}"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385763" y="173038"/>
            <a:ext cx="6932612" cy="723900"/>
          </a:xfrm>
          <a:prstGeom prst="rect">
            <a:avLst/>
          </a:prstGeom>
          <a:noFill/>
          <a:ln w="9525">
            <a:noFill/>
            <a:miter lim="800000"/>
            <a:headEnd/>
            <a:tailEnd/>
          </a:ln>
        </p:spPr>
        <p:txBody>
          <a:bodyPr vert="horz" wrap="square" lIns="68790" tIns="34395" rIns="68790" bIns="34395"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385763" y="1011238"/>
            <a:ext cx="6932612" cy="2862262"/>
          </a:xfrm>
          <a:prstGeom prst="rect">
            <a:avLst/>
          </a:prstGeom>
          <a:noFill/>
          <a:ln w="9525">
            <a:noFill/>
            <a:miter lim="800000"/>
            <a:headEnd/>
            <a:tailEnd/>
          </a:ln>
        </p:spPr>
        <p:txBody>
          <a:bodyPr vert="horz" wrap="square" lIns="68790" tIns="34395" rIns="68790" bIns="34395"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85763" y="4017963"/>
            <a:ext cx="1797050" cy="231775"/>
          </a:xfrm>
          <a:prstGeom prst="rect">
            <a:avLst/>
          </a:prstGeom>
        </p:spPr>
        <p:txBody>
          <a:bodyPr vert="horz" lIns="68790" tIns="34395" rIns="68790" bIns="34395" rtlCol="0" anchor="ctr"/>
          <a:lstStyle>
            <a:lvl1pPr algn="l" defTabSz="687903" fontAlgn="auto">
              <a:spcBef>
                <a:spcPts val="0"/>
              </a:spcBef>
              <a:spcAft>
                <a:spcPts val="0"/>
              </a:spcAft>
              <a:defRPr sz="900" smtClean="0">
                <a:solidFill>
                  <a:schemeClr val="tx1">
                    <a:tint val="75000"/>
                  </a:schemeClr>
                </a:solidFill>
                <a:latin typeface="+mn-lt"/>
              </a:defRPr>
            </a:lvl1pPr>
          </a:lstStyle>
          <a:p>
            <a:pPr>
              <a:defRPr/>
            </a:pPr>
            <a:fld id="{75389700-4064-4343-9B00-18689FB575FC}" type="datetime1">
              <a:rPr lang="fr-FR" smtClean="0"/>
              <a:t>11/09/2024</a:t>
            </a:fld>
            <a:endParaRPr lang="fr-FR"/>
          </a:p>
        </p:txBody>
      </p:sp>
      <p:sp>
        <p:nvSpPr>
          <p:cNvPr id="5" name="Espace réservé du pied de page 4"/>
          <p:cNvSpPr>
            <a:spLocks noGrp="1"/>
          </p:cNvSpPr>
          <p:nvPr>
            <p:ph type="ftr" sz="quarter" idx="3"/>
          </p:nvPr>
        </p:nvSpPr>
        <p:spPr>
          <a:xfrm>
            <a:off x="2632075" y="4017963"/>
            <a:ext cx="2439988" cy="231775"/>
          </a:xfrm>
          <a:prstGeom prst="rect">
            <a:avLst/>
          </a:prstGeom>
        </p:spPr>
        <p:txBody>
          <a:bodyPr vert="horz" lIns="68790" tIns="34395" rIns="68790" bIns="34395" rtlCol="0" anchor="ctr"/>
          <a:lstStyle>
            <a:lvl1pPr algn="ctr" defTabSz="687903" fontAlgn="auto">
              <a:spcBef>
                <a:spcPts val="0"/>
              </a:spcBef>
              <a:spcAft>
                <a:spcPts val="0"/>
              </a:spcAft>
              <a:defRPr sz="900">
                <a:solidFill>
                  <a:schemeClr val="tx1">
                    <a:tint val="75000"/>
                  </a:schemeClr>
                </a:solidFill>
                <a:latin typeface="+mn-lt"/>
              </a:defRPr>
            </a:lvl1pPr>
          </a:lstStyle>
          <a:p>
            <a:pPr>
              <a:defRPr/>
            </a:pPr>
            <a:r>
              <a:rPr lang="fr-FR"/>
              <a:t>S1_Matrice_cadre_logique_PowerPoint_version du 09/09/2014</a:t>
            </a:r>
          </a:p>
        </p:txBody>
      </p:sp>
      <p:sp>
        <p:nvSpPr>
          <p:cNvPr id="6" name="Espace réservé du numéro de diapositive 5"/>
          <p:cNvSpPr>
            <a:spLocks noGrp="1"/>
          </p:cNvSpPr>
          <p:nvPr>
            <p:ph type="sldNum" sz="quarter" idx="4"/>
          </p:nvPr>
        </p:nvSpPr>
        <p:spPr>
          <a:xfrm>
            <a:off x="5521325" y="4017963"/>
            <a:ext cx="1797050" cy="231775"/>
          </a:xfrm>
          <a:prstGeom prst="rect">
            <a:avLst/>
          </a:prstGeom>
        </p:spPr>
        <p:txBody>
          <a:bodyPr vert="horz" lIns="68790" tIns="34395" rIns="68790" bIns="34395" rtlCol="0" anchor="ctr"/>
          <a:lstStyle>
            <a:lvl1pPr algn="r" defTabSz="687903" fontAlgn="auto">
              <a:spcBef>
                <a:spcPts val="0"/>
              </a:spcBef>
              <a:spcAft>
                <a:spcPts val="0"/>
              </a:spcAft>
              <a:defRPr sz="900" smtClean="0">
                <a:solidFill>
                  <a:schemeClr val="tx1">
                    <a:tint val="75000"/>
                  </a:schemeClr>
                </a:solidFill>
                <a:latin typeface="+mn-lt"/>
              </a:defRPr>
            </a:lvl1pPr>
          </a:lstStyle>
          <a:p>
            <a:pPr>
              <a:defRPr/>
            </a:pPr>
            <a:fld id="{713678BD-01BD-43C0-ADAE-8A9C8EDB5EA2}"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dt="0"/>
  <p:txStyles>
    <p:titleStyle>
      <a:lvl1pPr algn="ctr" defTabSz="687388" rtl="0" fontAlgn="base">
        <a:spcBef>
          <a:spcPct val="0"/>
        </a:spcBef>
        <a:spcAft>
          <a:spcPct val="0"/>
        </a:spcAft>
        <a:defRPr sz="3300" kern="1200">
          <a:solidFill>
            <a:schemeClr val="tx1"/>
          </a:solidFill>
          <a:latin typeface="+mj-lt"/>
          <a:ea typeface="+mj-ea"/>
          <a:cs typeface="+mj-cs"/>
        </a:defRPr>
      </a:lvl1pPr>
      <a:lvl2pPr algn="ctr" defTabSz="687388" rtl="0" fontAlgn="base">
        <a:spcBef>
          <a:spcPct val="0"/>
        </a:spcBef>
        <a:spcAft>
          <a:spcPct val="0"/>
        </a:spcAft>
        <a:defRPr sz="3300">
          <a:solidFill>
            <a:schemeClr val="tx1"/>
          </a:solidFill>
          <a:latin typeface="Calibri" pitchFamily="34" charset="0"/>
        </a:defRPr>
      </a:lvl2pPr>
      <a:lvl3pPr algn="ctr" defTabSz="687388" rtl="0" fontAlgn="base">
        <a:spcBef>
          <a:spcPct val="0"/>
        </a:spcBef>
        <a:spcAft>
          <a:spcPct val="0"/>
        </a:spcAft>
        <a:defRPr sz="3300">
          <a:solidFill>
            <a:schemeClr val="tx1"/>
          </a:solidFill>
          <a:latin typeface="Calibri" pitchFamily="34" charset="0"/>
        </a:defRPr>
      </a:lvl3pPr>
      <a:lvl4pPr algn="ctr" defTabSz="687388" rtl="0" fontAlgn="base">
        <a:spcBef>
          <a:spcPct val="0"/>
        </a:spcBef>
        <a:spcAft>
          <a:spcPct val="0"/>
        </a:spcAft>
        <a:defRPr sz="3300">
          <a:solidFill>
            <a:schemeClr val="tx1"/>
          </a:solidFill>
          <a:latin typeface="Calibri" pitchFamily="34" charset="0"/>
        </a:defRPr>
      </a:lvl4pPr>
      <a:lvl5pPr algn="ctr" defTabSz="687388" rtl="0" fontAlgn="base">
        <a:spcBef>
          <a:spcPct val="0"/>
        </a:spcBef>
        <a:spcAft>
          <a:spcPct val="0"/>
        </a:spcAft>
        <a:defRPr sz="3300">
          <a:solidFill>
            <a:schemeClr val="tx1"/>
          </a:solidFill>
          <a:latin typeface="Calibri" pitchFamily="34" charset="0"/>
        </a:defRPr>
      </a:lvl5pPr>
      <a:lvl6pPr marL="457200" algn="ctr" defTabSz="687388" rtl="0" fontAlgn="base">
        <a:spcBef>
          <a:spcPct val="0"/>
        </a:spcBef>
        <a:spcAft>
          <a:spcPct val="0"/>
        </a:spcAft>
        <a:defRPr sz="3300">
          <a:solidFill>
            <a:schemeClr val="tx1"/>
          </a:solidFill>
          <a:latin typeface="Calibri" pitchFamily="34" charset="0"/>
        </a:defRPr>
      </a:lvl6pPr>
      <a:lvl7pPr marL="914400" algn="ctr" defTabSz="687388" rtl="0" fontAlgn="base">
        <a:spcBef>
          <a:spcPct val="0"/>
        </a:spcBef>
        <a:spcAft>
          <a:spcPct val="0"/>
        </a:spcAft>
        <a:defRPr sz="3300">
          <a:solidFill>
            <a:schemeClr val="tx1"/>
          </a:solidFill>
          <a:latin typeface="Calibri" pitchFamily="34" charset="0"/>
        </a:defRPr>
      </a:lvl7pPr>
      <a:lvl8pPr marL="1371600" algn="ctr" defTabSz="687388" rtl="0" fontAlgn="base">
        <a:spcBef>
          <a:spcPct val="0"/>
        </a:spcBef>
        <a:spcAft>
          <a:spcPct val="0"/>
        </a:spcAft>
        <a:defRPr sz="3300">
          <a:solidFill>
            <a:schemeClr val="tx1"/>
          </a:solidFill>
          <a:latin typeface="Calibri" pitchFamily="34" charset="0"/>
        </a:defRPr>
      </a:lvl8pPr>
      <a:lvl9pPr marL="1828800" algn="ctr" defTabSz="687388" rtl="0" fontAlgn="base">
        <a:spcBef>
          <a:spcPct val="0"/>
        </a:spcBef>
        <a:spcAft>
          <a:spcPct val="0"/>
        </a:spcAft>
        <a:defRPr sz="3300">
          <a:solidFill>
            <a:schemeClr val="tx1"/>
          </a:solidFill>
          <a:latin typeface="Calibri" pitchFamily="34" charset="0"/>
        </a:defRPr>
      </a:lvl9pPr>
    </p:titleStyle>
    <p:bodyStyle>
      <a:lvl1pPr marL="257175" indent="-257175" algn="l" defTabSz="687388" rtl="0" fontAlgn="base">
        <a:spcBef>
          <a:spcPct val="20000"/>
        </a:spcBef>
        <a:spcAft>
          <a:spcPct val="0"/>
        </a:spcAft>
        <a:buFont typeface="Arial" pitchFamily="34" charset="0"/>
        <a:buChar char="•"/>
        <a:defRPr sz="2400" kern="1200">
          <a:solidFill>
            <a:schemeClr val="tx1"/>
          </a:solidFill>
          <a:latin typeface="+mn-lt"/>
          <a:ea typeface="+mn-ea"/>
          <a:cs typeface="+mn-cs"/>
        </a:defRPr>
      </a:lvl1pPr>
      <a:lvl2pPr marL="558800" indent="-214313" algn="l" defTabSz="687388" rtl="0" fontAlgn="base">
        <a:spcBef>
          <a:spcPct val="20000"/>
        </a:spcBef>
        <a:spcAft>
          <a:spcPct val="0"/>
        </a:spcAft>
        <a:buFont typeface="Arial" pitchFamily="34" charset="0"/>
        <a:buChar char="–"/>
        <a:defRPr sz="2100" kern="1200">
          <a:solidFill>
            <a:schemeClr val="tx1"/>
          </a:solidFill>
          <a:latin typeface="+mn-lt"/>
          <a:ea typeface="+mn-ea"/>
          <a:cs typeface="+mn-cs"/>
        </a:defRPr>
      </a:lvl2pPr>
      <a:lvl3pPr marL="858838" indent="-171450" algn="l" defTabSz="687388" rtl="0" fontAlgn="base">
        <a:spcBef>
          <a:spcPct val="20000"/>
        </a:spcBef>
        <a:spcAft>
          <a:spcPct val="0"/>
        </a:spcAft>
        <a:buFont typeface="Arial" pitchFamily="34" charset="0"/>
        <a:buChar char="•"/>
        <a:defRPr kern="1200">
          <a:solidFill>
            <a:schemeClr val="tx1"/>
          </a:solidFill>
          <a:latin typeface="+mn-lt"/>
          <a:ea typeface="+mn-ea"/>
          <a:cs typeface="+mn-cs"/>
        </a:defRPr>
      </a:lvl3pPr>
      <a:lvl4pPr marL="1203325" indent="-171450" algn="l" defTabSz="687388" rtl="0" fontAlgn="base">
        <a:spcBef>
          <a:spcPct val="20000"/>
        </a:spcBef>
        <a:spcAft>
          <a:spcPct val="0"/>
        </a:spcAft>
        <a:buFont typeface="Arial" pitchFamily="34" charset="0"/>
        <a:buChar char="–"/>
        <a:defRPr sz="1500" kern="1200">
          <a:solidFill>
            <a:schemeClr val="tx1"/>
          </a:solidFill>
          <a:latin typeface="+mn-lt"/>
          <a:ea typeface="+mn-ea"/>
          <a:cs typeface="+mn-cs"/>
        </a:defRPr>
      </a:lvl4pPr>
      <a:lvl5pPr marL="1546225" indent="-171450" algn="l" defTabSz="687388" rtl="0" fontAlgn="base">
        <a:spcBef>
          <a:spcPct val="20000"/>
        </a:spcBef>
        <a:spcAft>
          <a:spcPct val="0"/>
        </a:spcAft>
        <a:buFont typeface="Arial" pitchFamily="34" charset="0"/>
        <a:buChar char="»"/>
        <a:defRPr sz="1500" kern="1200">
          <a:solidFill>
            <a:schemeClr val="tx1"/>
          </a:solidFill>
          <a:latin typeface="+mn-lt"/>
          <a:ea typeface="+mn-ea"/>
          <a:cs typeface="+mn-cs"/>
        </a:defRPr>
      </a:lvl5pPr>
      <a:lvl6pPr marL="1891734" indent="-171976" algn="l" defTabSz="68790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35685" indent="-171976" algn="l" defTabSz="68790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9637" indent="-171976" algn="l" defTabSz="68790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23588" indent="-171976" algn="l" defTabSz="68790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r-FR"/>
      </a:defPPr>
      <a:lvl1pPr marL="0" algn="l" defTabSz="687903" rtl="0" eaLnBrk="1" latinLnBrk="0" hangingPunct="1">
        <a:defRPr sz="1400" kern="1200">
          <a:solidFill>
            <a:schemeClr val="tx1"/>
          </a:solidFill>
          <a:latin typeface="+mn-lt"/>
          <a:ea typeface="+mn-ea"/>
          <a:cs typeface="+mn-cs"/>
        </a:defRPr>
      </a:lvl1pPr>
      <a:lvl2pPr marL="343952" algn="l" defTabSz="687903" rtl="0" eaLnBrk="1" latinLnBrk="0" hangingPunct="1">
        <a:defRPr sz="1400" kern="1200">
          <a:solidFill>
            <a:schemeClr val="tx1"/>
          </a:solidFill>
          <a:latin typeface="+mn-lt"/>
          <a:ea typeface="+mn-ea"/>
          <a:cs typeface="+mn-cs"/>
        </a:defRPr>
      </a:lvl2pPr>
      <a:lvl3pPr marL="687903" algn="l" defTabSz="687903" rtl="0" eaLnBrk="1" latinLnBrk="0" hangingPunct="1">
        <a:defRPr sz="1400" kern="1200">
          <a:solidFill>
            <a:schemeClr val="tx1"/>
          </a:solidFill>
          <a:latin typeface="+mn-lt"/>
          <a:ea typeface="+mn-ea"/>
          <a:cs typeface="+mn-cs"/>
        </a:defRPr>
      </a:lvl3pPr>
      <a:lvl4pPr marL="1031855" algn="l" defTabSz="687903" rtl="0" eaLnBrk="1" latinLnBrk="0" hangingPunct="1">
        <a:defRPr sz="1400" kern="1200">
          <a:solidFill>
            <a:schemeClr val="tx1"/>
          </a:solidFill>
          <a:latin typeface="+mn-lt"/>
          <a:ea typeface="+mn-ea"/>
          <a:cs typeface="+mn-cs"/>
        </a:defRPr>
      </a:lvl4pPr>
      <a:lvl5pPr marL="1375806" algn="l" defTabSz="687903" rtl="0" eaLnBrk="1" latinLnBrk="0" hangingPunct="1">
        <a:defRPr sz="1400" kern="1200">
          <a:solidFill>
            <a:schemeClr val="tx1"/>
          </a:solidFill>
          <a:latin typeface="+mn-lt"/>
          <a:ea typeface="+mn-ea"/>
          <a:cs typeface="+mn-cs"/>
        </a:defRPr>
      </a:lvl5pPr>
      <a:lvl6pPr marL="1719758" algn="l" defTabSz="687903" rtl="0" eaLnBrk="1" latinLnBrk="0" hangingPunct="1">
        <a:defRPr sz="1400" kern="1200">
          <a:solidFill>
            <a:schemeClr val="tx1"/>
          </a:solidFill>
          <a:latin typeface="+mn-lt"/>
          <a:ea typeface="+mn-ea"/>
          <a:cs typeface="+mn-cs"/>
        </a:defRPr>
      </a:lvl6pPr>
      <a:lvl7pPr marL="2063709" algn="l" defTabSz="687903" rtl="0" eaLnBrk="1" latinLnBrk="0" hangingPunct="1">
        <a:defRPr sz="1400" kern="1200">
          <a:solidFill>
            <a:schemeClr val="tx1"/>
          </a:solidFill>
          <a:latin typeface="+mn-lt"/>
          <a:ea typeface="+mn-ea"/>
          <a:cs typeface="+mn-cs"/>
        </a:defRPr>
      </a:lvl7pPr>
      <a:lvl8pPr marL="2407661" algn="l" defTabSz="687903" rtl="0" eaLnBrk="1" latinLnBrk="0" hangingPunct="1">
        <a:defRPr sz="1400" kern="1200">
          <a:solidFill>
            <a:schemeClr val="tx1"/>
          </a:solidFill>
          <a:latin typeface="+mn-lt"/>
          <a:ea typeface="+mn-ea"/>
          <a:cs typeface="+mn-cs"/>
        </a:defRPr>
      </a:lvl8pPr>
      <a:lvl9pPr marL="2751612" algn="l" defTabSz="687903"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3600" b="1" spc="-150" dirty="0">
                <a:solidFill>
                  <a:schemeClr val="tx2"/>
                </a:solidFill>
                <a:latin typeface="Arial" pitchFamily="34" charset="0"/>
                <a:cs typeface="Arial" pitchFamily="34" charset="0"/>
              </a:rPr>
              <a:t>LA GESTION </a:t>
            </a:r>
            <a:br>
              <a:rPr lang="fr-FR" sz="3600" b="1" spc="-150" dirty="0">
                <a:solidFill>
                  <a:schemeClr val="tx2"/>
                </a:solidFill>
                <a:latin typeface="Arial" pitchFamily="34" charset="0"/>
                <a:cs typeface="Arial" pitchFamily="34" charset="0"/>
              </a:rPr>
            </a:br>
            <a:br>
              <a:rPr lang="fr-FR" sz="3600" b="1" spc="-150" dirty="0">
                <a:solidFill>
                  <a:schemeClr val="tx2"/>
                </a:solidFill>
                <a:latin typeface="Arial" pitchFamily="34" charset="0"/>
                <a:cs typeface="Arial" pitchFamily="34" charset="0"/>
              </a:rPr>
            </a:br>
            <a:r>
              <a:rPr lang="fr-FR" sz="3600" b="1" spc="-150" dirty="0">
                <a:solidFill>
                  <a:schemeClr val="tx2"/>
                </a:solidFill>
                <a:latin typeface="Arial" pitchFamily="34" charset="0"/>
                <a:cs typeface="Arial" pitchFamily="34" charset="0"/>
              </a:rPr>
              <a:t>DU CYCLE DE PROJET</a:t>
            </a:r>
            <a:endParaRPr lang="fr-FR" dirty="0"/>
          </a:p>
        </p:txBody>
      </p:sp>
      <p:sp>
        <p:nvSpPr>
          <p:cNvPr id="4" name="Espace réservé du pied de page 3"/>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extLst>
      <p:ext uri="{BB962C8B-B14F-4D97-AF65-F5344CB8AC3E}">
        <p14:creationId xmlns:p14="http://schemas.microsoft.com/office/powerpoint/2010/main" val="3137188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ZoneTexte 13"/>
          <p:cNvSpPr txBox="1">
            <a:spLocks noChangeArrowheads="1"/>
          </p:cNvSpPr>
          <p:nvPr/>
        </p:nvSpPr>
        <p:spPr bwMode="auto">
          <a:xfrm>
            <a:off x="3749675" y="1644650"/>
            <a:ext cx="2052638" cy="306388"/>
          </a:xfrm>
          <a:prstGeom prst="rect">
            <a:avLst/>
          </a:prstGeom>
          <a:noFill/>
          <a:ln w="9525">
            <a:noFill/>
            <a:miter lim="800000"/>
            <a:headEnd/>
            <a:tailEnd/>
          </a:ln>
        </p:spPr>
        <p:txBody>
          <a:bodyPr>
            <a:spAutoFit/>
          </a:bodyPr>
          <a:lstStyle/>
          <a:p>
            <a:r>
              <a:rPr lang="fr-FR">
                <a:solidFill>
                  <a:schemeClr val="bg1"/>
                </a:solidFill>
                <a:cs typeface="Arial" pitchFamily="34" charset="0"/>
              </a:rPr>
              <a:t>Passation des marchés</a:t>
            </a:r>
          </a:p>
        </p:txBody>
      </p:sp>
      <p:sp>
        <p:nvSpPr>
          <p:cNvPr id="29" name="Titre 1"/>
          <p:cNvSpPr txBox="1">
            <a:spLocks/>
          </p:cNvSpPr>
          <p:nvPr/>
        </p:nvSpPr>
        <p:spPr>
          <a:xfrm>
            <a:off x="0" y="6527"/>
            <a:ext cx="5594267" cy="642942"/>
          </a:xfrm>
          <a:prstGeom prst="rect">
            <a:avLst/>
          </a:prstGeom>
        </p:spPr>
        <p:txBody>
          <a:bodyPr lIns="68790" tIns="34395" rIns="68790" bIns="34395" anchor="ctr"/>
          <a:lstStyle/>
          <a:p>
            <a:pPr marL="0" lvl="2" indent="0" defTabSz="687903" fontAlgn="auto">
              <a:spcBef>
                <a:spcPts val="600"/>
              </a:spcBef>
              <a:spcAft>
                <a:spcPts val="0"/>
              </a:spcAft>
              <a:defRPr/>
            </a:pPr>
            <a:r>
              <a:rPr lang="fr-FR" sz="2000" b="1" dirty="0">
                <a:ln w="10541" cmpd="sng">
                  <a:solidFill>
                    <a:schemeClr val="accent1">
                      <a:shade val="88000"/>
                      <a:satMod val="110000"/>
                    </a:schemeClr>
                  </a:solidFill>
                  <a:prstDash val="solid"/>
                </a:ln>
                <a:solidFill>
                  <a:schemeClr val="tx2"/>
                </a:solidFill>
                <a:cs typeface="Arial" panose="020B0604020202020204" pitchFamily="34" charset="0"/>
              </a:rPr>
              <a:t>Matrice du cadre logique</a:t>
            </a:r>
          </a:p>
        </p:txBody>
      </p:sp>
      <p:sp>
        <p:nvSpPr>
          <p:cNvPr id="6" name="Espace réservé du numéro de diapositive 5"/>
          <p:cNvSpPr>
            <a:spLocks noGrp="1"/>
          </p:cNvSpPr>
          <p:nvPr>
            <p:ph type="sldNum" sz="quarter" idx="12"/>
          </p:nvPr>
        </p:nvSpPr>
        <p:spPr/>
        <p:txBody>
          <a:bodyPr/>
          <a:lstStyle/>
          <a:p>
            <a:pPr>
              <a:defRPr/>
            </a:pPr>
            <a:fld id="{F0480800-F3BA-4E11-B1FC-B37325244256}" type="slidenum">
              <a:rPr lang="fr-FR"/>
              <a:pPr>
                <a:defRPr/>
              </a:pPr>
              <a:t>9</a:t>
            </a:fld>
            <a:endParaRPr lang="fr-FR" dirty="0"/>
          </a:p>
        </p:txBody>
      </p:sp>
      <p:sp>
        <p:nvSpPr>
          <p:cNvPr id="31755" name="Rectangle 10"/>
          <p:cNvSpPr>
            <a:spLocks noChangeArrowheads="1"/>
          </p:cNvSpPr>
          <p:nvPr/>
        </p:nvSpPr>
        <p:spPr bwMode="auto">
          <a:xfrm>
            <a:off x="4567238" y="2033588"/>
            <a:ext cx="1387475" cy="685800"/>
          </a:xfrm>
          <a:prstGeom prst="rect">
            <a:avLst/>
          </a:prstGeom>
          <a:solidFill>
            <a:srgbClr val="FEAD36"/>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12</a:t>
            </a:r>
          </a:p>
        </p:txBody>
      </p:sp>
      <p:sp>
        <p:nvSpPr>
          <p:cNvPr id="31757" name="Rectangle 12"/>
          <p:cNvSpPr>
            <a:spLocks noChangeArrowheads="1"/>
          </p:cNvSpPr>
          <p:nvPr/>
        </p:nvSpPr>
        <p:spPr bwMode="auto">
          <a:xfrm>
            <a:off x="4551363" y="1246188"/>
            <a:ext cx="1403350" cy="685800"/>
          </a:xfrm>
          <a:prstGeom prst="rect">
            <a:avLst/>
          </a:prstGeom>
          <a:solidFill>
            <a:srgbClr val="E38801"/>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10</a:t>
            </a:r>
          </a:p>
        </p:txBody>
      </p:sp>
      <p:grpSp>
        <p:nvGrpSpPr>
          <p:cNvPr id="3" name="Groupe 2"/>
          <p:cNvGrpSpPr/>
          <p:nvPr/>
        </p:nvGrpSpPr>
        <p:grpSpPr>
          <a:xfrm>
            <a:off x="33336" y="631825"/>
            <a:ext cx="7737476" cy="3714750"/>
            <a:chOff x="33336" y="631825"/>
            <a:chExt cx="7737476" cy="3714750"/>
          </a:xfrm>
        </p:grpSpPr>
        <p:sp>
          <p:nvSpPr>
            <p:cNvPr id="8" name="Rectangle 3"/>
            <p:cNvSpPr>
              <a:spLocks noChangeArrowheads="1"/>
            </p:cNvSpPr>
            <p:nvPr/>
          </p:nvSpPr>
          <p:spPr bwMode="auto">
            <a:xfrm>
              <a:off x="1546224" y="3648075"/>
              <a:ext cx="1389063" cy="687388"/>
            </a:xfrm>
            <a:prstGeom prst="rect">
              <a:avLst/>
            </a:prstGeom>
            <a:solidFill>
              <a:srgbClr val="037C03"/>
            </a:solidFill>
            <a:ln w="12700">
              <a:solidFill>
                <a:srgbClr val="000000"/>
              </a:solidFill>
              <a:miter lim="800000"/>
              <a:headEnd/>
              <a:tailEnd/>
            </a:ln>
          </p:spPr>
          <p:txBody>
            <a:bodyPr/>
            <a:lstStyle/>
            <a:p>
              <a:pPr eaLnBrk="0" hangingPunct="0"/>
              <a:r>
                <a:rPr lang="fr-BE" altLang="en-US" sz="4000">
                  <a:solidFill>
                    <a:srgbClr val="FFFFFF"/>
                  </a:solidFill>
                  <a:cs typeface="Arial" pitchFamily="34" charset="0"/>
                </a:rPr>
                <a:t>4</a:t>
              </a:r>
            </a:p>
          </p:txBody>
        </p:sp>
        <p:sp>
          <p:nvSpPr>
            <p:cNvPr id="9" name="Rectangle 4"/>
            <p:cNvSpPr>
              <a:spLocks noChangeArrowheads="1"/>
            </p:cNvSpPr>
            <p:nvPr/>
          </p:nvSpPr>
          <p:spPr bwMode="auto">
            <a:xfrm>
              <a:off x="1546224" y="2851150"/>
              <a:ext cx="1389063" cy="679450"/>
            </a:xfrm>
            <a:prstGeom prst="rect">
              <a:avLst/>
            </a:prstGeom>
            <a:solidFill>
              <a:srgbClr val="037C03"/>
            </a:solidFill>
            <a:ln w="12700">
              <a:solidFill>
                <a:srgbClr val="000000"/>
              </a:solidFill>
              <a:miter lim="800000"/>
              <a:headEnd/>
              <a:tailEnd/>
            </a:ln>
          </p:spPr>
          <p:txBody>
            <a:bodyPr/>
            <a:lstStyle/>
            <a:p>
              <a:pPr eaLnBrk="0" hangingPunct="0"/>
              <a:r>
                <a:rPr lang="fr-BE" altLang="en-US" sz="4000">
                  <a:solidFill>
                    <a:srgbClr val="FFFFFF"/>
                  </a:solidFill>
                  <a:cs typeface="Arial" pitchFamily="34" charset="0"/>
                </a:rPr>
                <a:t>3</a:t>
              </a:r>
            </a:p>
          </p:txBody>
        </p:sp>
        <p:sp>
          <p:nvSpPr>
            <p:cNvPr id="12" name="Rectangle 5"/>
            <p:cNvSpPr>
              <a:spLocks noChangeArrowheads="1"/>
            </p:cNvSpPr>
            <p:nvPr/>
          </p:nvSpPr>
          <p:spPr bwMode="auto">
            <a:xfrm>
              <a:off x="1546224" y="2041525"/>
              <a:ext cx="1389063" cy="687388"/>
            </a:xfrm>
            <a:prstGeom prst="rect">
              <a:avLst/>
            </a:prstGeom>
            <a:solidFill>
              <a:srgbClr val="037C03"/>
            </a:solidFill>
            <a:ln w="12700">
              <a:solidFill>
                <a:srgbClr val="000000"/>
              </a:solidFill>
              <a:miter lim="800000"/>
              <a:headEnd/>
              <a:tailEnd/>
            </a:ln>
          </p:spPr>
          <p:txBody>
            <a:bodyPr/>
            <a:lstStyle/>
            <a:p>
              <a:pPr eaLnBrk="0" hangingPunct="0"/>
              <a:r>
                <a:rPr lang="fr-BE" altLang="en-US" sz="4000">
                  <a:solidFill>
                    <a:srgbClr val="FFFFFF"/>
                  </a:solidFill>
                  <a:cs typeface="Arial" pitchFamily="34" charset="0"/>
                </a:rPr>
                <a:t>2</a:t>
              </a:r>
            </a:p>
          </p:txBody>
        </p:sp>
        <p:sp>
          <p:nvSpPr>
            <p:cNvPr id="13" name="Rectangle 6"/>
            <p:cNvSpPr>
              <a:spLocks noChangeArrowheads="1"/>
            </p:cNvSpPr>
            <p:nvPr/>
          </p:nvSpPr>
          <p:spPr bwMode="auto">
            <a:xfrm>
              <a:off x="1546224" y="1238250"/>
              <a:ext cx="1389063" cy="687388"/>
            </a:xfrm>
            <a:prstGeom prst="rect">
              <a:avLst/>
            </a:prstGeom>
            <a:solidFill>
              <a:srgbClr val="037C03"/>
            </a:solidFill>
            <a:ln w="12700">
              <a:solidFill>
                <a:srgbClr val="000000"/>
              </a:solidFill>
              <a:miter lim="800000"/>
              <a:headEnd/>
              <a:tailEnd/>
            </a:ln>
          </p:spPr>
          <p:txBody>
            <a:bodyPr/>
            <a:lstStyle/>
            <a:p>
              <a:pPr eaLnBrk="0" hangingPunct="0"/>
              <a:r>
                <a:rPr lang="fr-BE" altLang="en-US" sz="4000" dirty="0">
                  <a:solidFill>
                    <a:srgbClr val="FFFFFF"/>
                  </a:solidFill>
                  <a:cs typeface="Arial" pitchFamily="34" charset="0"/>
                </a:rPr>
                <a:t>1</a:t>
              </a:r>
            </a:p>
          </p:txBody>
        </p:sp>
        <p:sp>
          <p:nvSpPr>
            <p:cNvPr id="15" name="Rectangle 7"/>
            <p:cNvSpPr>
              <a:spLocks noChangeArrowheads="1"/>
            </p:cNvSpPr>
            <p:nvPr/>
          </p:nvSpPr>
          <p:spPr bwMode="auto">
            <a:xfrm>
              <a:off x="3059113" y="2863850"/>
              <a:ext cx="1387475" cy="677863"/>
            </a:xfrm>
            <a:prstGeom prst="rect">
              <a:avLst/>
            </a:prstGeom>
            <a:solidFill>
              <a:srgbClr val="90AAFC"/>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13</a:t>
              </a:r>
            </a:p>
          </p:txBody>
        </p:sp>
        <p:sp>
          <p:nvSpPr>
            <p:cNvPr id="16" name="Rectangle 8"/>
            <p:cNvSpPr>
              <a:spLocks noChangeArrowheads="1"/>
            </p:cNvSpPr>
            <p:nvPr/>
          </p:nvSpPr>
          <p:spPr bwMode="auto">
            <a:xfrm>
              <a:off x="4567238" y="2863850"/>
              <a:ext cx="1403350" cy="677863"/>
            </a:xfrm>
            <a:prstGeom prst="rect">
              <a:avLst/>
            </a:prstGeom>
            <a:solidFill>
              <a:srgbClr val="FEC168"/>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14</a:t>
              </a:r>
            </a:p>
          </p:txBody>
        </p:sp>
        <p:sp>
          <p:nvSpPr>
            <p:cNvPr id="17" name="Rectangle 9"/>
            <p:cNvSpPr>
              <a:spLocks noChangeArrowheads="1"/>
            </p:cNvSpPr>
            <p:nvPr/>
          </p:nvSpPr>
          <p:spPr bwMode="auto">
            <a:xfrm>
              <a:off x="3071812" y="2049463"/>
              <a:ext cx="1387475" cy="685800"/>
            </a:xfrm>
            <a:prstGeom prst="rect">
              <a:avLst/>
            </a:prstGeom>
            <a:solidFill>
              <a:srgbClr val="547CFA"/>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11</a:t>
              </a:r>
            </a:p>
          </p:txBody>
        </p:sp>
        <p:sp>
          <p:nvSpPr>
            <p:cNvPr id="19" name="Rectangle 11"/>
            <p:cNvSpPr>
              <a:spLocks noChangeArrowheads="1"/>
            </p:cNvSpPr>
            <p:nvPr/>
          </p:nvSpPr>
          <p:spPr bwMode="auto">
            <a:xfrm>
              <a:off x="3071812" y="1246188"/>
              <a:ext cx="1387475" cy="685800"/>
            </a:xfrm>
            <a:prstGeom prst="rect">
              <a:avLst/>
            </a:prstGeom>
            <a:solidFill>
              <a:srgbClr val="0534C9"/>
            </a:solidFill>
            <a:ln w="12700">
              <a:solidFill>
                <a:schemeClr val="tx1"/>
              </a:solidFill>
              <a:miter lim="800000"/>
              <a:headEnd/>
              <a:tailEnd/>
            </a:ln>
          </p:spPr>
          <p:txBody>
            <a:bodyPr wrap="none" anchor="ctr"/>
            <a:lstStyle/>
            <a:p>
              <a:pPr eaLnBrk="0" hangingPunct="0"/>
              <a:r>
                <a:rPr lang="fr-BE" altLang="en-US" sz="4000" dirty="0">
                  <a:solidFill>
                    <a:srgbClr val="000000"/>
                  </a:solidFill>
                  <a:cs typeface="Arial" pitchFamily="34" charset="0"/>
                </a:rPr>
                <a:t>9</a:t>
              </a:r>
            </a:p>
          </p:txBody>
        </p:sp>
        <p:sp>
          <p:nvSpPr>
            <p:cNvPr id="21" name="Rectangle 13"/>
            <p:cNvSpPr>
              <a:spLocks noChangeArrowheads="1"/>
            </p:cNvSpPr>
            <p:nvPr/>
          </p:nvSpPr>
          <p:spPr bwMode="auto">
            <a:xfrm>
              <a:off x="6103938" y="2838450"/>
              <a:ext cx="1377950" cy="677863"/>
            </a:xfrm>
            <a:prstGeom prst="rect">
              <a:avLst/>
            </a:prstGeom>
            <a:solidFill>
              <a:srgbClr val="F76681"/>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6</a:t>
              </a:r>
            </a:p>
          </p:txBody>
        </p:sp>
        <p:sp>
          <p:nvSpPr>
            <p:cNvPr id="22" name="Rectangle 14"/>
            <p:cNvSpPr>
              <a:spLocks noChangeArrowheads="1"/>
            </p:cNvSpPr>
            <p:nvPr/>
          </p:nvSpPr>
          <p:spPr bwMode="auto">
            <a:xfrm>
              <a:off x="6097588" y="2030413"/>
              <a:ext cx="1377950" cy="685800"/>
            </a:xfrm>
            <a:prstGeom prst="rect">
              <a:avLst/>
            </a:prstGeom>
            <a:solidFill>
              <a:srgbClr val="E5405D"/>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7</a:t>
              </a:r>
            </a:p>
          </p:txBody>
        </p:sp>
        <p:sp>
          <p:nvSpPr>
            <p:cNvPr id="23" name="Rectangle 15"/>
            <p:cNvSpPr>
              <a:spLocks noChangeArrowheads="1"/>
            </p:cNvSpPr>
            <p:nvPr/>
          </p:nvSpPr>
          <p:spPr bwMode="auto">
            <a:xfrm>
              <a:off x="6126162" y="1238250"/>
              <a:ext cx="1377950" cy="685800"/>
            </a:xfrm>
            <a:prstGeom prst="rect">
              <a:avLst/>
            </a:prstGeom>
            <a:solidFill>
              <a:srgbClr val="CF0E30"/>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8</a:t>
              </a:r>
            </a:p>
          </p:txBody>
        </p:sp>
        <p:sp>
          <p:nvSpPr>
            <p:cNvPr id="24" name="Rectangle 16"/>
            <p:cNvSpPr>
              <a:spLocks noChangeArrowheads="1"/>
            </p:cNvSpPr>
            <p:nvPr/>
          </p:nvSpPr>
          <p:spPr bwMode="auto">
            <a:xfrm>
              <a:off x="1544637" y="642938"/>
              <a:ext cx="1598612" cy="582612"/>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GB" altLang="en-US" sz="1600" b="1">
                  <a:solidFill>
                    <a:srgbClr val="A50021"/>
                  </a:solidFill>
                  <a:cs typeface="Arial" pitchFamily="34" charset="0"/>
                </a:rPr>
                <a:t>Description du projet</a:t>
              </a:r>
              <a:endParaRPr lang="fr-BE" altLang="en-US" sz="1600" b="1">
                <a:solidFill>
                  <a:srgbClr val="A50021"/>
                </a:solidFill>
                <a:cs typeface="Arial" pitchFamily="34" charset="0"/>
              </a:endParaRPr>
            </a:p>
          </p:txBody>
        </p:sp>
        <p:sp>
          <p:nvSpPr>
            <p:cNvPr id="25" name="Rectangle 17"/>
            <p:cNvSpPr>
              <a:spLocks noChangeArrowheads="1"/>
            </p:cNvSpPr>
            <p:nvPr/>
          </p:nvSpPr>
          <p:spPr bwMode="auto">
            <a:xfrm>
              <a:off x="2979737" y="641350"/>
              <a:ext cx="1600200" cy="582613"/>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GB" altLang="en-US" sz="1600" b="1" dirty="0" err="1">
                  <a:solidFill>
                    <a:srgbClr val="A50021"/>
                  </a:solidFill>
                  <a:cs typeface="Arial" pitchFamily="34" charset="0"/>
                </a:rPr>
                <a:t>Indicateurs</a:t>
              </a:r>
              <a:r>
                <a:rPr lang="en-GB" altLang="en-US" sz="1600" b="1" dirty="0">
                  <a:solidFill>
                    <a:srgbClr val="A50021"/>
                  </a:solidFill>
                  <a:cs typeface="Arial" pitchFamily="34" charset="0"/>
                </a:rPr>
                <a:t> </a:t>
              </a:r>
              <a:r>
                <a:rPr lang="en-GB" altLang="en-US" sz="1600" b="1" dirty="0" err="1">
                  <a:solidFill>
                    <a:srgbClr val="A50021"/>
                  </a:solidFill>
                  <a:cs typeface="Arial" pitchFamily="34" charset="0"/>
                </a:rPr>
                <a:t>vérifiables</a:t>
              </a:r>
              <a:endParaRPr lang="en-GB" altLang="en-US" sz="1600" b="1" dirty="0">
                <a:solidFill>
                  <a:srgbClr val="A50021"/>
                </a:solidFill>
                <a:cs typeface="Arial" pitchFamily="34" charset="0"/>
              </a:endParaRPr>
            </a:p>
          </p:txBody>
        </p:sp>
        <p:sp>
          <p:nvSpPr>
            <p:cNvPr id="26" name="Rectangle 18"/>
            <p:cNvSpPr>
              <a:spLocks noChangeArrowheads="1"/>
            </p:cNvSpPr>
            <p:nvPr/>
          </p:nvSpPr>
          <p:spPr bwMode="auto">
            <a:xfrm>
              <a:off x="4529137" y="631825"/>
              <a:ext cx="1546225" cy="582613"/>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fr-BE" altLang="en-US" sz="1600" b="1">
                  <a:solidFill>
                    <a:srgbClr val="A50021"/>
                  </a:solidFill>
                  <a:cs typeface="Arial" pitchFamily="34" charset="0"/>
                </a:rPr>
                <a:t>Sources de vérification</a:t>
              </a:r>
            </a:p>
          </p:txBody>
        </p:sp>
        <p:sp>
          <p:nvSpPr>
            <p:cNvPr id="27" name="Rectangle 19"/>
            <p:cNvSpPr>
              <a:spLocks noChangeArrowheads="1"/>
            </p:cNvSpPr>
            <p:nvPr/>
          </p:nvSpPr>
          <p:spPr bwMode="auto">
            <a:xfrm>
              <a:off x="5945187" y="631825"/>
              <a:ext cx="1825625" cy="582613"/>
            </a:xfrm>
            <a:prstGeom prst="rect">
              <a:avLst/>
            </a:prstGeom>
            <a:noFill/>
            <a:ln w="9525">
              <a:noFill/>
              <a:miter lim="800000"/>
              <a:headEnd/>
              <a:tailEnd/>
            </a:ln>
          </p:spPr>
          <p:txBody>
            <a:bodyPr lIns="90488" tIns="44450" rIns="90488" bIns="44450">
              <a:spAutoFit/>
            </a:bodyPr>
            <a:lstStyle/>
            <a:p>
              <a:pPr algn="ctr" eaLnBrk="0" hangingPunct="0">
                <a:spcBef>
                  <a:spcPct val="50000"/>
                </a:spcBef>
              </a:pPr>
              <a:r>
                <a:rPr lang="fr-BE" altLang="en-US" sz="1600" b="1">
                  <a:solidFill>
                    <a:srgbClr val="A50021"/>
                  </a:solidFill>
                  <a:cs typeface="Arial" pitchFamily="34" charset="0"/>
                </a:rPr>
                <a:t>Hypothèses</a:t>
              </a:r>
            </a:p>
            <a:p>
              <a:pPr algn="ctr" eaLnBrk="0" hangingPunct="0"/>
              <a:r>
                <a:rPr lang="fr-BE" altLang="en-US" sz="1600" b="1">
                  <a:solidFill>
                    <a:srgbClr val="A50021"/>
                  </a:solidFill>
                  <a:cs typeface="Arial" pitchFamily="34" charset="0"/>
                </a:rPr>
                <a:t>&amp; risques</a:t>
              </a:r>
            </a:p>
          </p:txBody>
        </p:sp>
        <p:sp>
          <p:nvSpPr>
            <p:cNvPr id="28" name="Rectangle 20"/>
            <p:cNvSpPr>
              <a:spLocks noChangeArrowheads="1"/>
            </p:cNvSpPr>
            <p:nvPr/>
          </p:nvSpPr>
          <p:spPr bwMode="auto">
            <a:xfrm>
              <a:off x="33336" y="1212850"/>
              <a:ext cx="1598613" cy="82867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GB" altLang="en-US" sz="1600" b="1" dirty="0">
                  <a:solidFill>
                    <a:srgbClr val="A50021"/>
                  </a:solidFill>
                  <a:cs typeface="Arial" pitchFamily="34" charset="0"/>
                </a:rPr>
                <a:t>Impact/ (</a:t>
              </a:r>
              <a:r>
                <a:rPr lang="en-GB" altLang="en-US" sz="1600" b="1" dirty="0" err="1">
                  <a:solidFill>
                    <a:srgbClr val="A50021"/>
                  </a:solidFill>
                  <a:cs typeface="Arial" pitchFamily="34" charset="0"/>
                </a:rPr>
                <a:t>Objectif</a:t>
              </a:r>
              <a:r>
                <a:rPr lang="en-GB" altLang="en-US" sz="1600" b="1" dirty="0">
                  <a:solidFill>
                    <a:srgbClr val="A50021"/>
                  </a:solidFill>
                  <a:cs typeface="Arial" pitchFamily="34" charset="0"/>
                </a:rPr>
                <a:t> general)</a:t>
              </a:r>
            </a:p>
          </p:txBody>
        </p:sp>
        <p:sp>
          <p:nvSpPr>
            <p:cNvPr id="30" name="Rectangle 21"/>
            <p:cNvSpPr>
              <a:spLocks noChangeArrowheads="1"/>
            </p:cNvSpPr>
            <p:nvPr/>
          </p:nvSpPr>
          <p:spPr bwMode="auto">
            <a:xfrm>
              <a:off x="33336" y="2051050"/>
              <a:ext cx="1598613" cy="582613"/>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GB" altLang="en-US" sz="1600" b="1">
                  <a:solidFill>
                    <a:srgbClr val="A50021"/>
                  </a:solidFill>
                  <a:cs typeface="Arial" pitchFamily="34" charset="0"/>
                </a:rPr>
                <a:t>Objectif spécifique</a:t>
              </a:r>
              <a:endParaRPr lang="fr-BE" altLang="en-US" sz="1600" b="1">
                <a:solidFill>
                  <a:srgbClr val="A50021"/>
                </a:solidFill>
                <a:cs typeface="Arial" pitchFamily="34" charset="0"/>
              </a:endParaRPr>
            </a:p>
          </p:txBody>
        </p:sp>
        <p:sp>
          <p:nvSpPr>
            <p:cNvPr id="31" name="Rectangle 22"/>
            <p:cNvSpPr>
              <a:spLocks noChangeArrowheads="1"/>
            </p:cNvSpPr>
            <p:nvPr/>
          </p:nvSpPr>
          <p:spPr bwMode="auto">
            <a:xfrm>
              <a:off x="33336" y="2965450"/>
              <a:ext cx="1598613" cy="33655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GB" altLang="en-US" sz="1600" b="1">
                  <a:solidFill>
                    <a:srgbClr val="A50021"/>
                  </a:solidFill>
                  <a:cs typeface="Arial" pitchFamily="34" charset="0"/>
                </a:rPr>
                <a:t>Résultat</a:t>
              </a:r>
              <a:endParaRPr lang="fr-BE" altLang="en-US" sz="1600" b="1">
                <a:solidFill>
                  <a:srgbClr val="CC3300"/>
                </a:solidFill>
                <a:cs typeface="Arial" pitchFamily="34" charset="0"/>
              </a:endParaRPr>
            </a:p>
          </p:txBody>
        </p:sp>
        <p:sp>
          <p:nvSpPr>
            <p:cNvPr id="32" name="Rectangle 23"/>
            <p:cNvSpPr>
              <a:spLocks noChangeArrowheads="1"/>
            </p:cNvSpPr>
            <p:nvPr/>
          </p:nvSpPr>
          <p:spPr bwMode="auto">
            <a:xfrm>
              <a:off x="33336" y="3740150"/>
              <a:ext cx="1598613" cy="60642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GB" altLang="en-US" sz="1600" b="1">
                  <a:solidFill>
                    <a:srgbClr val="A50021"/>
                  </a:solidFill>
                  <a:cs typeface="Arial" pitchFamily="34" charset="0"/>
                </a:rPr>
                <a:t>Activités</a:t>
              </a:r>
            </a:p>
            <a:p>
              <a:pPr eaLnBrk="0" hangingPunct="0">
                <a:spcBef>
                  <a:spcPct val="10000"/>
                </a:spcBef>
              </a:pPr>
              <a:r>
                <a:rPr lang="en-GB" altLang="en-US" sz="1600" b="1">
                  <a:solidFill>
                    <a:srgbClr val="A50021"/>
                  </a:solidFill>
                  <a:cs typeface="Arial" pitchFamily="34" charset="0"/>
                </a:rPr>
                <a:t>(optionnel)</a:t>
              </a:r>
              <a:endParaRPr lang="fr-BE" altLang="en-US" sz="1600" b="1">
                <a:solidFill>
                  <a:srgbClr val="A50021"/>
                </a:solidFill>
                <a:cs typeface="Arial" pitchFamily="34" charset="0"/>
              </a:endParaRPr>
            </a:p>
          </p:txBody>
        </p:sp>
        <p:sp>
          <p:nvSpPr>
            <p:cNvPr id="33" name="Rectangle 13"/>
            <p:cNvSpPr>
              <a:spLocks noChangeArrowheads="1"/>
            </p:cNvSpPr>
            <p:nvPr/>
          </p:nvSpPr>
          <p:spPr bwMode="auto">
            <a:xfrm>
              <a:off x="6124575" y="3648075"/>
              <a:ext cx="1377950" cy="677863"/>
            </a:xfrm>
            <a:prstGeom prst="rect">
              <a:avLst/>
            </a:prstGeom>
            <a:solidFill>
              <a:srgbClr val="FBB3C1"/>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5</a:t>
              </a:r>
            </a:p>
          </p:txBody>
        </p:sp>
        <p:sp>
          <p:nvSpPr>
            <p:cNvPr id="42" name="Rectangle 10"/>
            <p:cNvSpPr>
              <a:spLocks noChangeArrowheads="1"/>
            </p:cNvSpPr>
            <p:nvPr/>
          </p:nvSpPr>
          <p:spPr bwMode="auto">
            <a:xfrm>
              <a:off x="4567238" y="2051050"/>
              <a:ext cx="1387475" cy="685800"/>
            </a:xfrm>
            <a:prstGeom prst="rect">
              <a:avLst/>
            </a:prstGeom>
            <a:solidFill>
              <a:srgbClr val="FEAD36"/>
            </a:solidFill>
            <a:ln w="12700">
              <a:solidFill>
                <a:schemeClr val="tx1"/>
              </a:solidFill>
              <a:miter lim="800000"/>
              <a:headEnd/>
              <a:tailEnd/>
            </a:ln>
          </p:spPr>
          <p:txBody>
            <a:bodyPr wrap="none" anchor="ctr"/>
            <a:lstStyle/>
            <a:p>
              <a:pPr eaLnBrk="0" hangingPunct="0"/>
              <a:r>
                <a:rPr lang="fr-BE" altLang="en-US" sz="4000" dirty="0">
                  <a:solidFill>
                    <a:srgbClr val="000000"/>
                  </a:solidFill>
                  <a:cs typeface="Arial" pitchFamily="34" charset="0"/>
                </a:rPr>
                <a:t>12</a:t>
              </a:r>
            </a:p>
          </p:txBody>
        </p:sp>
        <p:sp>
          <p:nvSpPr>
            <p:cNvPr id="43" name="Rectangle 12"/>
            <p:cNvSpPr>
              <a:spLocks noChangeArrowheads="1"/>
            </p:cNvSpPr>
            <p:nvPr/>
          </p:nvSpPr>
          <p:spPr bwMode="auto">
            <a:xfrm>
              <a:off x="4579937" y="1263650"/>
              <a:ext cx="1403350" cy="685800"/>
            </a:xfrm>
            <a:prstGeom prst="rect">
              <a:avLst/>
            </a:prstGeom>
            <a:solidFill>
              <a:srgbClr val="E38801"/>
            </a:solidFill>
            <a:ln w="12700">
              <a:solidFill>
                <a:schemeClr val="tx1"/>
              </a:solidFill>
              <a:miter lim="800000"/>
              <a:headEnd/>
              <a:tailEnd/>
            </a:ln>
          </p:spPr>
          <p:txBody>
            <a:bodyPr wrap="none" anchor="ctr"/>
            <a:lstStyle/>
            <a:p>
              <a:pPr eaLnBrk="0" hangingPunct="0"/>
              <a:r>
                <a:rPr lang="fr-BE" altLang="en-US" sz="4000">
                  <a:solidFill>
                    <a:srgbClr val="000000"/>
                  </a:solidFill>
                  <a:cs typeface="Arial" pitchFamily="34" charset="0"/>
                </a:rPr>
                <a:t>10</a:t>
              </a:r>
            </a:p>
          </p:txBody>
        </p:sp>
      </p:gr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129045"/>
            <a:ext cx="5594267" cy="504890"/>
          </a:xfrm>
          <a:prstGeom prst="rect">
            <a:avLst/>
          </a:prstGeom>
        </p:spPr>
        <p:txBody>
          <a:bodyPr lIns="68790" tIns="34395" rIns="68790" bIns="34395" anchor="ctr"/>
          <a:lstStyle/>
          <a:p>
            <a:pPr defTabSz="687903" fontAlgn="auto">
              <a:spcAft>
                <a:spcPts val="0"/>
              </a:spcAft>
              <a:defRPr/>
            </a:pPr>
            <a:r>
              <a:rPr lang="fr-F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mj-ea"/>
                <a:cs typeface="Arial" pitchFamily="34" charset="0"/>
              </a:rPr>
              <a:t>Logique d’intervention</a:t>
            </a:r>
          </a:p>
        </p:txBody>
      </p:sp>
      <p:sp>
        <p:nvSpPr>
          <p:cNvPr id="6" name="Espace réservé du numéro de diapositive 5"/>
          <p:cNvSpPr>
            <a:spLocks noGrp="1"/>
          </p:cNvSpPr>
          <p:nvPr>
            <p:ph type="sldNum" sz="quarter" idx="12"/>
          </p:nvPr>
        </p:nvSpPr>
        <p:spPr/>
        <p:txBody>
          <a:bodyPr/>
          <a:lstStyle/>
          <a:p>
            <a:pPr>
              <a:defRPr/>
            </a:pPr>
            <a:fld id="{2FCEDEC4-8CAE-4AC9-8CDA-2FB9C6125DF4}" type="slidenum">
              <a:rPr lang="fr-FR"/>
              <a:pPr>
                <a:defRPr/>
              </a:pPr>
              <a:t>10</a:t>
            </a:fld>
            <a:endParaRPr lang="fr-FR" dirty="0"/>
          </a:p>
        </p:txBody>
      </p:sp>
      <p:pic>
        <p:nvPicPr>
          <p:cNvPr id="33795" name="Picture 214"/>
          <p:cNvPicPr>
            <a:picLocks noGrp="1" noChangeAspect="1" noChangeArrowheads="1"/>
          </p:cNvPicPr>
          <p:nvPr>
            <p:ph/>
          </p:nvPr>
        </p:nvPicPr>
        <p:blipFill>
          <a:blip r:embed="rId3" cstate="print"/>
          <a:srcRect l="15804" t="26237" r="15804" b="7524"/>
          <a:stretch>
            <a:fillRect/>
          </a:stretch>
        </p:blipFill>
        <p:spPr>
          <a:xfrm>
            <a:off x="-107950" y="0"/>
            <a:ext cx="6516688" cy="4397375"/>
          </a:xfrm>
        </p:spPr>
      </p:pic>
      <p:sp>
        <p:nvSpPr>
          <p:cNvPr id="33796" name="Text Box 217"/>
          <p:cNvSpPr txBox="1">
            <a:spLocks noChangeArrowheads="1"/>
          </p:cNvSpPr>
          <p:nvPr/>
        </p:nvSpPr>
        <p:spPr bwMode="auto">
          <a:xfrm>
            <a:off x="6227763" y="871538"/>
            <a:ext cx="1455737" cy="2246312"/>
          </a:xfrm>
          <a:prstGeom prst="rect">
            <a:avLst/>
          </a:prstGeom>
          <a:noFill/>
          <a:ln w="9525">
            <a:noFill/>
            <a:miter lim="800000"/>
            <a:headEnd/>
            <a:tailEnd/>
          </a:ln>
        </p:spPr>
        <p:txBody>
          <a:bodyPr>
            <a:spAutoFit/>
          </a:bodyPr>
          <a:lstStyle/>
          <a:p>
            <a:pPr algn="ctr"/>
            <a:r>
              <a:rPr lang="fr-BE" altLang="fr-FR">
                <a:cs typeface="Arial" pitchFamily="34" charset="0"/>
              </a:rPr>
              <a:t>Le Cadre logique est un enchaînement de conditionnalités </a:t>
            </a:r>
          </a:p>
          <a:p>
            <a:pPr algn="ctr"/>
            <a:r>
              <a:rPr lang="fr-BE" altLang="fr-FR">
                <a:cs typeface="Arial" pitchFamily="34" charset="0"/>
              </a:rPr>
              <a:t>qui se lit en zigzag ascendant en partant du coin inférieur droit</a:t>
            </a:r>
            <a:r>
              <a:rPr lang="fr-FR" altLang="fr-FR">
                <a:cs typeface="Arial" pitchFamily="34" charset="0"/>
              </a:rPr>
              <a:t> </a:t>
            </a: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6527"/>
            <a:ext cx="5594267" cy="642942"/>
          </a:xfrm>
          <a:prstGeom prst="rect">
            <a:avLst/>
          </a:prstGeom>
        </p:spPr>
        <p:txBody>
          <a:bodyPr lIns="68790" tIns="34395" rIns="68790" bIns="34395" anchor="ctr"/>
          <a:lstStyle/>
          <a:p>
            <a:pPr marL="0" lvl="2" indent="0" defTabSz="687903" fontAlgn="auto">
              <a:spcBef>
                <a:spcPts val="600"/>
              </a:spcBef>
              <a:spcAft>
                <a:spcPts val="0"/>
              </a:spcAft>
              <a:defRPr/>
            </a:pPr>
            <a:r>
              <a:rPr lang="fr-FR" sz="2000" b="1" dirty="0">
                <a:ln w="10541" cmpd="sng">
                  <a:solidFill>
                    <a:schemeClr val="accent1">
                      <a:shade val="88000"/>
                      <a:satMod val="110000"/>
                    </a:schemeClr>
                  </a:solidFill>
                  <a:prstDash val="solid"/>
                </a:ln>
                <a:solidFill>
                  <a:schemeClr val="tx2"/>
                </a:solidFill>
                <a:cs typeface="Arial" panose="020B0604020202020204" pitchFamily="34" charset="0"/>
              </a:rPr>
              <a:t>La logique d’intervention</a:t>
            </a:r>
          </a:p>
        </p:txBody>
      </p:sp>
      <p:sp>
        <p:nvSpPr>
          <p:cNvPr id="34" name="Espace réservé du contenu 12"/>
          <p:cNvSpPr>
            <a:spLocks noGrp="1"/>
          </p:cNvSpPr>
          <p:nvPr>
            <p:ph/>
          </p:nvPr>
        </p:nvSpPr>
        <p:spPr>
          <a:xfrm>
            <a:off x="25400" y="727571"/>
            <a:ext cx="7678738" cy="3109615"/>
          </a:xfrm>
        </p:spPr>
        <p:txBody>
          <a:bodyPr>
            <a:noAutofit/>
          </a:bodyPr>
          <a:lstStyle/>
          <a:p>
            <a:pPr marL="342900" indent="-342900" algn="l">
              <a:spcBef>
                <a:spcPts val="600"/>
              </a:spcBef>
              <a:buFont typeface="Arial" pitchFamily="34" charset="0"/>
              <a:buChar char="•"/>
            </a:pPr>
            <a:r>
              <a:rPr lang="fr-BE" altLang="fr-FR" sz="1800" b="1" dirty="0">
                <a:latin typeface="Arial" pitchFamily="34" charset="0"/>
                <a:cs typeface="Arial" pitchFamily="34" charset="0"/>
              </a:rPr>
              <a:t>Si les conditions préalables sont réunies, les activités peuvent donc être entamées.</a:t>
            </a:r>
          </a:p>
          <a:p>
            <a:pPr marL="342900" indent="-342900" algn="l">
              <a:spcBef>
                <a:spcPts val="600"/>
              </a:spcBef>
              <a:buFont typeface="Arial" pitchFamily="34" charset="0"/>
              <a:buChar char="•"/>
            </a:pPr>
            <a:r>
              <a:rPr lang="fr-BE" altLang="fr-FR" sz="1800" b="1" dirty="0">
                <a:latin typeface="Arial" pitchFamily="34" charset="0"/>
                <a:cs typeface="Arial" pitchFamily="34" charset="0"/>
              </a:rPr>
              <a:t>Si les activités sont effectuées et à condition que les hypothèses soient justes, les résultats doivent donc être atteints. </a:t>
            </a:r>
          </a:p>
          <a:p>
            <a:pPr marL="342900" indent="-342900" algn="l">
              <a:spcBef>
                <a:spcPts val="600"/>
              </a:spcBef>
              <a:buFont typeface="Arial" pitchFamily="34" charset="0"/>
              <a:buChar char="•"/>
            </a:pPr>
            <a:r>
              <a:rPr lang="fr-BE" altLang="fr-FR" sz="1800" b="1" dirty="0">
                <a:latin typeface="Arial" pitchFamily="34" charset="0"/>
                <a:cs typeface="Arial" pitchFamily="34" charset="0"/>
              </a:rPr>
              <a:t>Si les résultats sont atteints et à condition que les hypothèses à ce niveau soient justes, l’objectif spécifique doit donc être atteint. </a:t>
            </a:r>
          </a:p>
          <a:p>
            <a:pPr marL="342900" lvl="1" indent="-342900" algn="l">
              <a:spcBef>
                <a:spcPts val="600"/>
              </a:spcBef>
              <a:buFont typeface="Arial" pitchFamily="34" charset="0"/>
              <a:buChar char="•"/>
            </a:pPr>
            <a:r>
              <a:rPr lang="fr-BE" altLang="fr-FR" sz="1800" b="1" dirty="0">
                <a:latin typeface="Arial" pitchFamily="34" charset="0"/>
                <a:cs typeface="Arial" pitchFamily="34" charset="0"/>
              </a:rPr>
              <a:t>Si l’objectif spécifique est atteint et à condition que les hypothèses à ce niveau soient justes, la prestation a contribuée aux objectifs globaux</a:t>
            </a:r>
            <a:r>
              <a:rPr lang="fr-FR" altLang="fr-FR" sz="1800" b="1" dirty="0">
                <a:latin typeface="Arial" pitchFamily="34" charset="0"/>
                <a:cs typeface="Arial" pitchFamily="34" charset="0"/>
              </a:rPr>
              <a:t> </a:t>
            </a: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
        <p:nvSpPr>
          <p:cNvPr id="3" name="Espace réservé du numéro de diapositive 2"/>
          <p:cNvSpPr>
            <a:spLocks noGrp="1"/>
          </p:cNvSpPr>
          <p:nvPr>
            <p:ph type="sldNum" sz="quarter" idx="12"/>
          </p:nvPr>
        </p:nvSpPr>
        <p:spPr/>
        <p:txBody>
          <a:bodyPr/>
          <a:lstStyle/>
          <a:p>
            <a:pPr>
              <a:defRPr/>
            </a:pPr>
            <a:fld id="{34EEF967-C779-47E5-AA45-FCCA75AF6217}" type="slidenum">
              <a:rPr lang="fr-FR" smtClean="0"/>
              <a:pPr>
                <a:defRPr/>
              </a:pPr>
              <a:t>11</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129045"/>
            <a:ext cx="5594267" cy="504890"/>
          </a:xfrm>
          <a:prstGeom prst="rect">
            <a:avLst/>
          </a:prstGeom>
        </p:spPr>
        <p:txBody>
          <a:bodyPr lIns="68790" tIns="34395" rIns="68790" bIns="34395" anchor="ctr"/>
          <a:lstStyle/>
          <a:p>
            <a:pPr defTabSz="687903" fontAlgn="auto">
              <a:spcAft>
                <a:spcPts val="0"/>
              </a:spcAft>
              <a:defRPr/>
            </a:pPr>
            <a:r>
              <a:rPr lang="fr-FR" sz="2000" b="1" dirty="0">
                <a:ln w="10541" cmpd="sng">
                  <a:solidFill>
                    <a:schemeClr val="accent1">
                      <a:shade val="88000"/>
                      <a:satMod val="110000"/>
                    </a:schemeClr>
                  </a:solidFill>
                  <a:prstDash val="solid"/>
                </a:ln>
                <a:solidFill>
                  <a:schemeClr val="tx2"/>
                </a:solidFill>
                <a:ea typeface="+mj-ea"/>
                <a:cs typeface="Arial" pitchFamily="34" charset="0"/>
              </a:rPr>
              <a:t>Logique d’intervention</a:t>
            </a:r>
          </a:p>
        </p:txBody>
      </p:sp>
      <p:sp>
        <p:nvSpPr>
          <p:cNvPr id="6" name="Espace réservé du numéro de diapositive 5"/>
          <p:cNvSpPr>
            <a:spLocks noGrp="1"/>
          </p:cNvSpPr>
          <p:nvPr>
            <p:ph type="sldNum" sz="quarter" idx="12"/>
          </p:nvPr>
        </p:nvSpPr>
        <p:spPr/>
        <p:txBody>
          <a:bodyPr/>
          <a:lstStyle/>
          <a:p>
            <a:pPr>
              <a:defRPr/>
            </a:pPr>
            <a:fld id="{8F5EE6AA-D300-41AC-9ACD-94FFBBD608CB}" type="slidenum">
              <a:rPr lang="fr-FR"/>
              <a:pPr>
                <a:defRPr/>
              </a:pPr>
              <a:t>12</a:t>
            </a:fld>
            <a:endParaRPr lang="fr-FR" dirty="0"/>
          </a:p>
        </p:txBody>
      </p:sp>
      <p:sp>
        <p:nvSpPr>
          <p:cNvPr id="9" name="Text Box 3"/>
          <p:cNvSpPr txBox="1">
            <a:spLocks noChangeArrowheads="1"/>
          </p:cNvSpPr>
          <p:nvPr/>
        </p:nvSpPr>
        <p:spPr bwMode="auto">
          <a:xfrm>
            <a:off x="2338388" y="650875"/>
            <a:ext cx="5257800" cy="708025"/>
          </a:xfrm>
          <a:prstGeom prst="rect">
            <a:avLst/>
          </a:prstGeom>
          <a:noFill/>
          <a:ln w="9525">
            <a:noFill/>
            <a:miter lim="800000"/>
            <a:headEnd/>
            <a:tailEnd/>
          </a:ln>
        </p:spPr>
        <p:txBody>
          <a:bodyPr>
            <a:spAutoFit/>
          </a:bodyPr>
          <a:lstStyle/>
          <a:p>
            <a:pPr marL="385763" indent="-385763" eaLnBrk="0" hangingPunct="0">
              <a:buFont typeface="Monotype Sorts"/>
              <a:buNone/>
            </a:pPr>
            <a:r>
              <a:rPr lang="fr-FR" altLang="en-US" sz="2000" dirty="0">
                <a:solidFill>
                  <a:srgbClr val="0F5494"/>
                </a:solidFill>
                <a:cs typeface="Arial" pitchFamily="34" charset="0"/>
              </a:rPr>
              <a:t>	Lié au objectif plus large auquel le projet va contribuer</a:t>
            </a:r>
            <a:endParaRPr lang="fr-BE" altLang="en-US" sz="2000" dirty="0">
              <a:solidFill>
                <a:srgbClr val="0F5494"/>
              </a:solidFill>
              <a:cs typeface="Arial" pitchFamily="34" charset="0"/>
            </a:endParaRPr>
          </a:p>
        </p:txBody>
      </p:sp>
      <p:sp>
        <p:nvSpPr>
          <p:cNvPr id="10" name="Text Box 4"/>
          <p:cNvSpPr txBox="1">
            <a:spLocks noChangeArrowheads="1"/>
          </p:cNvSpPr>
          <p:nvPr/>
        </p:nvSpPr>
        <p:spPr bwMode="auto">
          <a:xfrm>
            <a:off x="2312988" y="1603375"/>
            <a:ext cx="5283200" cy="708025"/>
          </a:xfrm>
          <a:prstGeom prst="rect">
            <a:avLst/>
          </a:prstGeom>
          <a:noFill/>
          <a:ln w="9525">
            <a:noFill/>
            <a:miter lim="800000"/>
            <a:headEnd/>
            <a:tailEnd/>
          </a:ln>
        </p:spPr>
        <p:txBody>
          <a:bodyPr>
            <a:spAutoFit/>
          </a:bodyPr>
          <a:lstStyle/>
          <a:p>
            <a:pPr marL="385763" indent="-385763" eaLnBrk="0" hangingPunct="0">
              <a:buFont typeface="Monotype Sorts"/>
              <a:buNone/>
            </a:pPr>
            <a:r>
              <a:rPr lang="fr-BE" altLang="en-US" sz="2000">
                <a:solidFill>
                  <a:srgbClr val="0F5494"/>
                </a:solidFill>
                <a:cs typeface="Arial" pitchFamily="34" charset="0"/>
              </a:rPr>
              <a:t>	Le flux durable des bénéfices pour le groupe ciblé par le projet</a:t>
            </a:r>
          </a:p>
        </p:txBody>
      </p:sp>
      <p:sp>
        <p:nvSpPr>
          <p:cNvPr id="11" name="Text Box 5"/>
          <p:cNvSpPr txBox="1">
            <a:spLocks noChangeArrowheads="1"/>
          </p:cNvSpPr>
          <p:nvPr/>
        </p:nvSpPr>
        <p:spPr bwMode="auto">
          <a:xfrm>
            <a:off x="2368550" y="2427288"/>
            <a:ext cx="5335588" cy="708025"/>
          </a:xfrm>
          <a:prstGeom prst="rect">
            <a:avLst/>
          </a:prstGeom>
          <a:noFill/>
          <a:ln w="9525">
            <a:noFill/>
            <a:miter lim="800000"/>
            <a:headEnd/>
            <a:tailEnd/>
          </a:ln>
        </p:spPr>
        <p:txBody>
          <a:bodyPr>
            <a:spAutoFit/>
          </a:bodyPr>
          <a:lstStyle/>
          <a:p>
            <a:pPr marL="385763" indent="-385763" eaLnBrk="0" hangingPunct="0">
              <a:buFont typeface="Monotype Sorts"/>
              <a:buNone/>
            </a:pPr>
            <a:r>
              <a:rPr lang="fr-BE" altLang="en-US" sz="2000">
                <a:solidFill>
                  <a:srgbClr val="0F5494"/>
                </a:solidFill>
                <a:cs typeface="Arial" pitchFamily="34" charset="0"/>
              </a:rPr>
              <a:t>	</a:t>
            </a:r>
            <a:r>
              <a:rPr lang="en-GB" altLang="en-US" sz="2000">
                <a:solidFill>
                  <a:srgbClr val="0F5494"/>
                </a:solidFill>
                <a:cs typeface="Arial" pitchFamily="34" charset="0"/>
              </a:rPr>
              <a:t>Biens et services tangible, delivrés par le projet</a:t>
            </a:r>
          </a:p>
        </p:txBody>
      </p:sp>
      <p:sp>
        <p:nvSpPr>
          <p:cNvPr id="12" name="Text Box 6"/>
          <p:cNvSpPr txBox="1">
            <a:spLocks noChangeArrowheads="1"/>
          </p:cNvSpPr>
          <p:nvPr/>
        </p:nvSpPr>
        <p:spPr bwMode="auto">
          <a:xfrm>
            <a:off x="2382838" y="3213100"/>
            <a:ext cx="5213350" cy="1016000"/>
          </a:xfrm>
          <a:prstGeom prst="rect">
            <a:avLst/>
          </a:prstGeom>
          <a:noFill/>
          <a:ln w="9525">
            <a:noFill/>
            <a:miter lim="800000"/>
            <a:headEnd/>
            <a:tailEnd/>
          </a:ln>
        </p:spPr>
        <p:txBody>
          <a:bodyPr>
            <a:spAutoFit/>
          </a:bodyPr>
          <a:lstStyle/>
          <a:p>
            <a:pPr marL="385763" indent="-385763" eaLnBrk="0" hangingPunct="0">
              <a:buFont typeface="Monotype Sorts"/>
              <a:buNone/>
            </a:pPr>
            <a:r>
              <a:rPr lang="fr-BE" altLang="en-US" sz="2000">
                <a:solidFill>
                  <a:srgbClr val="0F5494"/>
                </a:solidFill>
                <a:cs typeface="Arial" pitchFamily="34" charset="0"/>
              </a:rPr>
              <a:t>	Ce que le projet fait en vue d'obtenir des résultats (programme de travail, tâches)</a:t>
            </a:r>
            <a:endParaRPr lang="en-GB" altLang="en-US" sz="2000">
              <a:solidFill>
                <a:srgbClr val="0F5494"/>
              </a:solidFill>
              <a:cs typeface="Arial" pitchFamily="34" charset="0"/>
            </a:endParaRPr>
          </a:p>
          <a:p>
            <a:pPr marL="385763" indent="-385763" eaLnBrk="0" hangingPunct="0">
              <a:buFont typeface="Monotype Sorts"/>
              <a:buNone/>
            </a:pPr>
            <a:endParaRPr lang="fr-BE" altLang="en-US" sz="2000">
              <a:solidFill>
                <a:srgbClr val="0F5494"/>
              </a:solidFill>
              <a:cs typeface="Arial" pitchFamily="34" charset="0"/>
            </a:endParaRPr>
          </a:p>
        </p:txBody>
      </p:sp>
      <p:sp>
        <p:nvSpPr>
          <p:cNvPr id="13" name="AutoShape 7"/>
          <p:cNvSpPr>
            <a:spLocks noChangeArrowheads="1"/>
          </p:cNvSpPr>
          <p:nvPr/>
        </p:nvSpPr>
        <p:spPr bwMode="auto">
          <a:xfrm>
            <a:off x="179661" y="511547"/>
            <a:ext cx="2133600" cy="838200"/>
          </a:xfrm>
          <a:prstGeom prst="rightArrowCallout">
            <a:avLst>
              <a:gd name="adj1" fmla="val 25000"/>
              <a:gd name="adj2" fmla="val 25000"/>
              <a:gd name="adj3" fmla="val 45948"/>
              <a:gd name="adj4" fmla="val 76333"/>
            </a:avLst>
          </a:prstGeom>
          <a:solidFill>
            <a:srgbClr val="037C03"/>
          </a:solidFill>
          <a:ln w="12700">
            <a:solidFill>
              <a:srgbClr val="000000"/>
            </a:solidFill>
            <a:miter lim="800000"/>
            <a:headEnd/>
            <a:tailEnd/>
          </a:ln>
        </p:spPr>
        <p:txBody>
          <a:bodyPr/>
          <a:lstStyle/>
          <a:p>
            <a:pPr eaLnBrk="0" hangingPunct="0"/>
            <a:r>
              <a:rPr lang="fr-BE" altLang="en-US" sz="2000" b="1" dirty="0">
                <a:solidFill>
                  <a:srgbClr val="FFFFFF"/>
                </a:solidFill>
                <a:cs typeface="Arial" pitchFamily="34" charset="0"/>
              </a:rPr>
              <a:t>Objectif général</a:t>
            </a:r>
            <a:endParaRPr lang="en-GB" altLang="en-US" sz="2000" b="1" dirty="0">
              <a:solidFill>
                <a:srgbClr val="FFFFFF"/>
              </a:solidFill>
              <a:cs typeface="Arial" pitchFamily="34" charset="0"/>
            </a:endParaRPr>
          </a:p>
        </p:txBody>
      </p:sp>
      <p:sp>
        <p:nvSpPr>
          <p:cNvPr id="14" name="AutoShape 8"/>
          <p:cNvSpPr>
            <a:spLocks noChangeArrowheads="1"/>
          </p:cNvSpPr>
          <p:nvPr/>
        </p:nvSpPr>
        <p:spPr bwMode="auto">
          <a:xfrm>
            <a:off x="179388" y="1473200"/>
            <a:ext cx="2133600" cy="838200"/>
          </a:xfrm>
          <a:prstGeom prst="rightArrowCallout">
            <a:avLst>
              <a:gd name="adj1" fmla="val 25000"/>
              <a:gd name="adj2" fmla="val 25000"/>
              <a:gd name="adj3" fmla="val 45948"/>
              <a:gd name="adj4" fmla="val 76333"/>
            </a:avLst>
          </a:prstGeom>
          <a:solidFill>
            <a:srgbClr val="00AE00"/>
          </a:solidFill>
          <a:ln w="12700">
            <a:solidFill>
              <a:srgbClr val="000000"/>
            </a:solidFill>
            <a:miter lim="800000"/>
            <a:headEnd/>
            <a:tailEnd/>
          </a:ln>
        </p:spPr>
        <p:txBody>
          <a:bodyPr/>
          <a:lstStyle/>
          <a:p>
            <a:pPr eaLnBrk="0" hangingPunct="0"/>
            <a:r>
              <a:rPr lang="en-GB" altLang="en-US" sz="2000" b="1">
                <a:solidFill>
                  <a:srgbClr val="FFFFFF"/>
                </a:solidFill>
                <a:cs typeface="Arial" pitchFamily="34" charset="0"/>
              </a:rPr>
              <a:t>Objectif spécifique</a:t>
            </a:r>
          </a:p>
        </p:txBody>
      </p:sp>
      <p:sp>
        <p:nvSpPr>
          <p:cNvPr id="15" name="AutoShape 9"/>
          <p:cNvSpPr>
            <a:spLocks noChangeArrowheads="1"/>
          </p:cNvSpPr>
          <p:nvPr/>
        </p:nvSpPr>
        <p:spPr bwMode="auto">
          <a:xfrm>
            <a:off x="179388" y="2362200"/>
            <a:ext cx="2133600" cy="838200"/>
          </a:xfrm>
          <a:prstGeom prst="rightArrowCallout">
            <a:avLst>
              <a:gd name="adj1" fmla="val 25000"/>
              <a:gd name="adj2" fmla="val 25000"/>
              <a:gd name="adj3" fmla="val 45948"/>
              <a:gd name="adj4" fmla="val 76333"/>
            </a:avLst>
          </a:prstGeom>
          <a:solidFill>
            <a:srgbClr val="51DC00"/>
          </a:solidFill>
          <a:ln w="12700">
            <a:solidFill>
              <a:srgbClr val="000000"/>
            </a:solidFill>
            <a:miter lim="800000"/>
            <a:headEnd/>
            <a:tailEnd/>
          </a:ln>
        </p:spPr>
        <p:txBody>
          <a:bodyPr/>
          <a:lstStyle/>
          <a:p>
            <a:pPr eaLnBrk="0" hangingPunct="0"/>
            <a:r>
              <a:rPr lang="en-GB" altLang="en-US" sz="2000" b="1">
                <a:solidFill>
                  <a:srgbClr val="FFFFFF"/>
                </a:solidFill>
                <a:cs typeface="Arial" pitchFamily="34" charset="0"/>
              </a:rPr>
              <a:t>Résultat</a:t>
            </a:r>
          </a:p>
        </p:txBody>
      </p:sp>
      <p:sp>
        <p:nvSpPr>
          <p:cNvPr id="16" name="AutoShape 10"/>
          <p:cNvSpPr>
            <a:spLocks noChangeArrowheads="1"/>
          </p:cNvSpPr>
          <p:nvPr/>
        </p:nvSpPr>
        <p:spPr bwMode="auto">
          <a:xfrm>
            <a:off x="204788" y="3302000"/>
            <a:ext cx="2133600" cy="838200"/>
          </a:xfrm>
          <a:prstGeom prst="rightArrowCallout">
            <a:avLst>
              <a:gd name="adj1" fmla="val 25000"/>
              <a:gd name="adj2" fmla="val 25000"/>
              <a:gd name="adj3" fmla="val 45948"/>
              <a:gd name="adj4" fmla="val 76333"/>
            </a:avLst>
          </a:prstGeom>
          <a:solidFill>
            <a:srgbClr val="A2FFA3"/>
          </a:solidFill>
          <a:ln w="12700">
            <a:solidFill>
              <a:srgbClr val="000000"/>
            </a:solidFill>
            <a:miter lim="800000"/>
            <a:headEnd/>
            <a:tailEnd/>
          </a:ln>
        </p:spPr>
        <p:txBody>
          <a:bodyPr/>
          <a:lstStyle/>
          <a:p>
            <a:pPr eaLnBrk="0" hangingPunct="0"/>
            <a:r>
              <a:rPr lang="en-GB" altLang="en-US" sz="2000" b="1">
                <a:solidFill>
                  <a:srgbClr val="000000"/>
                </a:solidFill>
                <a:cs typeface="Arial" pitchFamily="34" charset="0"/>
              </a:rPr>
              <a:t>Activités</a:t>
            </a:r>
          </a:p>
        </p:txBody>
      </p:sp>
      <p:sp>
        <p:nvSpPr>
          <p:cNvPr id="2" name="Espace réservé du pied de page 1"/>
          <p:cNvSpPr>
            <a:spLocks noGrp="1"/>
          </p:cNvSpPr>
          <p:nvPr>
            <p:ph type="ftr" sz="quarter" idx="11"/>
          </p:nvPr>
        </p:nvSpPr>
        <p:spPr>
          <a:xfrm>
            <a:off x="1835845" y="4017963"/>
            <a:ext cx="3236218" cy="231775"/>
          </a:xfrm>
        </p:spPr>
        <p:txBody>
          <a:bodyPr/>
          <a:lstStyle/>
          <a:p>
            <a:pPr>
              <a:defRPr/>
            </a:pPr>
            <a:r>
              <a:rPr lang="fr-FR" dirty="0"/>
              <a:t>S1_Matrice_cadre_logique_PowerPoint_version du 09/09/2014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animBg="1"/>
      <p:bldP spid="14"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29784"/>
            <a:ext cx="5594267" cy="642942"/>
          </a:xfrm>
          <a:prstGeom prst="rect">
            <a:avLst/>
          </a:prstGeom>
        </p:spPr>
        <p:txBody>
          <a:bodyPr lIns="68790" tIns="34395" rIns="68790" bIns="34395" anchor="ctr"/>
          <a:lstStyle/>
          <a:p>
            <a:pPr defTabSz="687903" fontAlgn="auto">
              <a:spcBef>
                <a:spcPts val="1200"/>
              </a:spcBef>
              <a:spcAft>
                <a:spcPts val="0"/>
              </a:spcAft>
              <a:defRPr/>
            </a:pPr>
            <a:r>
              <a:rPr lang="fr-FR" sz="2000" b="1" dirty="0">
                <a:ln w="10541" cmpd="sng">
                  <a:solidFill>
                    <a:schemeClr val="accent1">
                      <a:shade val="88000"/>
                      <a:satMod val="110000"/>
                    </a:schemeClr>
                  </a:solidFill>
                  <a:prstDash val="solid"/>
                </a:ln>
                <a:solidFill>
                  <a:schemeClr val="tx2"/>
                </a:solidFill>
                <a:ea typeface="+mj-ea"/>
                <a:cs typeface="Arial" pitchFamily="34" charset="0"/>
              </a:rPr>
              <a:t>Objectifs généraux et but du projet</a:t>
            </a:r>
          </a:p>
        </p:txBody>
      </p:sp>
      <p:sp>
        <p:nvSpPr>
          <p:cNvPr id="6" name="Espace réservé du numéro de diapositive 5"/>
          <p:cNvSpPr>
            <a:spLocks noGrp="1"/>
          </p:cNvSpPr>
          <p:nvPr>
            <p:ph type="sldNum" sz="quarter" idx="12"/>
          </p:nvPr>
        </p:nvSpPr>
        <p:spPr/>
        <p:txBody>
          <a:bodyPr/>
          <a:lstStyle/>
          <a:p>
            <a:pPr>
              <a:defRPr/>
            </a:pPr>
            <a:fld id="{83B87806-EC61-4BF8-B32D-1507D9E33EF7}" type="slidenum">
              <a:rPr lang="fr-FR"/>
              <a:pPr>
                <a:defRPr/>
              </a:pPr>
              <a:t>13</a:t>
            </a:fld>
            <a:endParaRPr lang="fr-FR" dirty="0"/>
          </a:p>
        </p:txBody>
      </p:sp>
      <p:pic>
        <p:nvPicPr>
          <p:cNvPr id="39939" name="Picture 2"/>
          <p:cNvPicPr>
            <a:picLocks noChangeAspect="1" noChangeArrowheads="1"/>
          </p:cNvPicPr>
          <p:nvPr/>
        </p:nvPicPr>
        <p:blipFill>
          <a:blip r:embed="rId3" cstate="print"/>
          <a:srcRect/>
          <a:stretch>
            <a:fillRect/>
          </a:stretch>
        </p:blipFill>
        <p:spPr bwMode="auto">
          <a:xfrm>
            <a:off x="395288" y="655638"/>
            <a:ext cx="7129462" cy="3498850"/>
          </a:xfrm>
          <a:prstGeom prst="rect">
            <a:avLst/>
          </a:prstGeom>
          <a:noFill/>
          <a:ln w="9525">
            <a:noFill/>
            <a:miter lim="800000"/>
            <a:headEnd/>
            <a:tailEnd/>
          </a:ln>
        </p:spPr>
      </p:pic>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0"/>
            <a:ext cx="5594267" cy="642942"/>
          </a:xfrm>
          <a:prstGeom prst="rect">
            <a:avLst/>
          </a:prstGeom>
        </p:spPr>
        <p:txBody>
          <a:bodyPr lIns="68790" tIns="34395" rIns="68790" bIns="34395" anchor="ctr"/>
          <a:lstStyle/>
          <a:p>
            <a:pPr defTabSz="687903" fontAlgn="auto">
              <a:spcBef>
                <a:spcPts val="1200"/>
              </a:spcBef>
              <a:spcAft>
                <a:spcPts val="0"/>
              </a:spcAft>
              <a:defRPr/>
            </a:pPr>
            <a:r>
              <a:rPr lang="fr-FR" sz="2000" b="1" dirty="0">
                <a:ln w="10541" cmpd="sng">
                  <a:solidFill>
                    <a:schemeClr val="accent1">
                      <a:shade val="88000"/>
                      <a:satMod val="110000"/>
                    </a:schemeClr>
                  </a:solidFill>
                  <a:prstDash val="solid"/>
                </a:ln>
                <a:solidFill>
                  <a:schemeClr val="tx2"/>
                </a:solidFill>
                <a:ea typeface="+mj-ea"/>
                <a:cs typeface="Arial" pitchFamily="34" charset="0"/>
              </a:rPr>
              <a:t>Résultats et activités</a:t>
            </a:r>
          </a:p>
        </p:txBody>
      </p:sp>
      <p:sp>
        <p:nvSpPr>
          <p:cNvPr id="6" name="Espace réservé du numéro de diapositive 5"/>
          <p:cNvSpPr>
            <a:spLocks noGrp="1"/>
          </p:cNvSpPr>
          <p:nvPr>
            <p:ph type="sldNum" sz="quarter" idx="12"/>
          </p:nvPr>
        </p:nvSpPr>
        <p:spPr/>
        <p:txBody>
          <a:bodyPr/>
          <a:lstStyle/>
          <a:p>
            <a:pPr>
              <a:defRPr/>
            </a:pPr>
            <a:fld id="{A896BD18-604C-40AC-A455-481D2BFADA0A}" type="slidenum">
              <a:rPr lang="fr-FR"/>
              <a:pPr>
                <a:defRPr/>
              </a:pPr>
              <a:t>14</a:t>
            </a:fld>
            <a:endParaRPr lang="fr-FR" dirty="0"/>
          </a:p>
        </p:txBody>
      </p:sp>
      <p:pic>
        <p:nvPicPr>
          <p:cNvPr id="41987" name="Picture 2"/>
          <p:cNvPicPr>
            <a:picLocks noChangeAspect="1" noChangeArrowheads="1"/>
          </p:cNvPicPr>
          <p:nvPr/>
        </p:nvPicPr>
        <p:blipFill>
          <a:blip r:embed="rId3" cstate="print"/>
          <a:srcRect r="3407"/>
          <a:stretch>
            <a:fillRect/>
          </a:stretch>
        </p:blipFill>
        <p:spPr bwMode="auto">
          <a:xfrm>
            <a:off x="492125" y="871538"/>
            <a:ext cx="6859588" cy="2808287"/>
          </a:xfrm>
          <a:prstGeom prst="rect">
            <a:avLst/>
          </a:prstGeom>
          <a:noFill/>
          <a:ln w="9525">
            <a:noFill/>
            <a:miter lim="800000"/>
            <a:headEnd/>
            <a:tailEnd/>
          </a:ln>
        </p:spPr>
      </p:pic>
      <p:sp>
        <p:nvSpPr>
          <p:cNvPr id="2" name="Espace réservé du pied de page 1"/>
          <p:cNvSpPr>
            <a:spLocks noGrp="1"/>
          </p:cNvSpPr>
          <p:nvPr>
            <p:ph type="ftr" sz="quarter" idx="11"/>
          </p:nvPr>
        </p:nvSpPr>
        <p:spPr>
          <a:xfrm>
            <a:off x="1835845" y="4017963"/>
            <a:ext cx="3236218" cy="231775"/>
          </a:xfrm>
        </p:spPr>
        <p:txBody>
          <a:bodyPr/>
          <a:lstStyle/>
          <a:p>
            <a:pPr>
              <a:defRPr/>
            </a:pPr>
            <a:r>
              <a:rPr lang="fr-FR" dirty="0"/>
              <a:t>S1_Matrice_cadre_logique_PowerPoint_version du 09/09/2014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0"/>
            <a:ext cx="5594267" cy="642942"/>
          </a:xfrm>
          <a:prstGeom prst="rect">
            <a:avLst/>
          </a:prstGeom>
        </p:spPr>
        <p:txBody>
          <a:bodyPr lIns="68790" tIns="34395" rIns="68790" bIns="34395" anchor="ctr"/>
          <a:lstStyle/>
          <a:p>
            <a:pPr defTabSz="687903" fontAlgn="auto">
              <a:spcBef>
                <a:spcPts val="1200"/>
              </a:spcBef>
              <a:spcAft>
                <a:spcPts val="0"/>
              </a:spcAft>
              <a:defRPr/>
            </a:pPr>
            <a:r>
              <a:rPr lang="fr-FR" sz="2000" b="1" dirty="0">
                <a:ln w="10541" cmpd="sng">
                  <a:solidFill>
                    <a:schemeClr val="accent1">
                      <a:shade val="88000"/>
                      <a:satMod val="110000"/>
                    </a:schemeClr>
                  </a:solidFill>
                  <a:prstDash val="solid"/>
                </a:ln>
                <a:solidFill>
                  <a:schemeClr val="tx2"/>
                </a:solidFill>
                <a:ea typeface="+mj-ea"/>
                <a:cs typeface="Arial" pitchFamily="34" charset="0"/>
              </a:rPr>
              <a:t>La chaîne des résultats</a:t>
            </a:r>
          </a:p>
        </p:txBody>
      </p:sp>
      <p:sp>
        <p:nvSpPr>
          <p:cNvPr id="6" name="Espace réservé du numéro de diapositive 5"/>
          <p:cNvSpPr>
            <a:spLocks noGrp="1"/>
          </p:cNvSpPr>
          <p:nvPr>
            <p:ph type="sldNum" sz="quarter" idx="12"/>
          </p:nvPr>
        </p:nvSpPr>
        <p:spPr/>
        <p:txBody>
          <a:bodyPr/>
          <a:lstStyle/>
          <a:p>
            <a:pPr>
              <a:defRPr/>
            </a:pPr>
            <a:fld id="{26486317-FA05-42D0-BA23-84FE34869538}" type="slidenum">
              <a:rPr lang="fr-FR"/>
              <a:pPr>
                <a:defRPr/>
              </a:pPr>
              <a:t>15</a:t>
            </a:fld>
            <a:endParaRPr lang="fr-FR" dirty="0"/>
          </a:p>
        </p:txBody>
      </p:sp>
      <p:sp>
        <p:nvSpPr>
          <p:cNvPr id="44035" name="Content Placeholder 2"/>
          <p:cNvSpPr>
            <a:spLocks noGrp="1"/>
          </p:cNvSpPr>
          <p:nvPr>
            <p:ph idx="1"/>
          </p:nvPr>
        </p:nvSpPr>
        <p:spPr>
          <a:xfrm>
            <a:off x="0" y="511547"/>
            <a:ext cx="7432675" cy="935905"/>
          </a:xfrm>
        </p:spPr>
        <p:txBody>
          <a:bodyPr/>
          <a:lstStyle/>
          <a:p>
            <a:pPr marL="0" indent="0">
              <a:buFontTx/>
              <a:buNone/>
            </a:pPr>
            <a:r>
              <a:rPr lang="fr-BE" altLang="en-US" sz="1800" dirty="0">
                <a:latin typeface="Arial" pitchFamily="34" charset="0"/>
                <a:cs typeface="Arial" pitchFamily="34" charset="0"/>
              </a:rPr>
              <a:t>La représentation linéaire de la logique d’intervention pour montrer comment un projet déclenchera différents niveaux de changement, des activités aux impacts. </a:t>
            </a:r>
          </a:p>
        </p:txBody>
      </p:sp>
      <p:graphicFrame>
        <p:nvGraphicFramePr>
          <p:cNvPr id="7" name="Diagram 4"/>
          <p:cNvGraphicFramePr/>
          <p:nvPr/>
        </p:nvGraphicFramePr>
        <p:xfrm>
          <a:off x="22714" y="1087611"/>
          <a:ext cx="7704138" cy="30497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5"/>
          <p:cNvSpPr txBox="1">
            <a:spLocks noChangeArrowheads="1"/>
          </p:cNvSpPr>
          <p:nvPr/>
        </p:nvSpPr>
        <p:spPr bwMode="auto">
          <a:xfrm>
            <a:off x="4716463" y="1231900"/>
            <a:ext cx="2232025" cy="400050"/>
          </a:xfrm>
          <a:prstGeom prst="rect">
            <a:avLst/>
          </a:prstGeom>
          <a:noFill/>
          <a:ln w="9525">
            <a:noFill/>
            <a:miter lim="800000"/>
            <a:headEnd/>
            <a:tailEnd/>
          </a:ln>
        </p:spPr>
        <p:txBody>
          <a:bodyPr>
            <a:spAutoFit/>
          </a:bodyPr>
          <a:lstStyle/>
          <a:p>
            <a:r>
              <a:rPr lang="fr-BE" altLang="en-US" sz="2000" b="1">
                <a:solidFill>
                  <a:srgbClr val="FFD624"/>
                </a:solidFill>
                <a:cs typeface="Arial" pitchFamily="34" charset="0"/>
              </a:rPr>
              <a:t>Résultats!</a:t>
            </a: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0"/>
            <a:ext cx="5594267" cy="642942"/>
          </a:xfrm>
          <a:prstGeom prst="rect">
            <a:avLst/>
          </a:prstGeom>
        </p:spPr>
        <p:txBody>
          <a:bodyPr lIns="68790" tIns="34395" rIns="68790" bIns="34395" anchor="ctr"/>
          <a:lstStyle/>
          <a:p>
            <a:pPr defTabSz="687903" fontAlgn="auto">
              <a:spcBef>
                <a:spcPts val="1200"/>
              </a:spcBef>
              <a:spcAft>
                <a:spcPts val="0"/>
              </a:spcAft>
              <a:defRPr/>
            </a:pPr>
            <a:r>
              <a:rPr lang="fr-FR" sz="2000" b="1" dirty="0">
                <a:ln w="10541" cmpd="sng">
                  <a:solidFill>
                    <a:schemeClr val="accent1">
                      <a:shade val="88000"/>
                      <a:satMod val="110000"/>
                    </a:schemeClr>
                  </a:solidFill>
                  <a:prstDash val="solid"/>
                </a:ln>
                <a:solidFill>
                  <a:schemeClr val="tx2"/>
                </a:solidFill>
                <a:ea typeface="+mj-ea"/>
                <a:cs typeface="Arial" pitchFamily="34" charset="0"/>
              </a:rPr>
              <a:t>Exemple de chaîne des résultats</a:t>
            </a:r>
          </a:p>
        </p:txBody>
      </p:sp>
      <p:sp>
        <p:nvSpPr>
          <p:cNvPr id="6" name="Espace réservé du numéro de diapositive 5"/>
          <p:cNvSpPr>
            <a:spLocks noGrp="1"/>
          </p:cNvSpPr>
          <p:nvPr>
            <p:ph type="sldNum" sz="quarter" idx="12"/>
          </p:nvPr>
        </p:nvSpPr>
        <p:spPr/>
        <p:txBody>
          <a:bodyPr/>
          <a:lstStyle/>
          <a:p>
            <a:pPr>
              <a:defRPr/>
            </a:pPr>
            <a:fld id="{469C26BD-CD08-4F3D-A438-2924DEF25291}" type="slidenum">
              <a:rPr lang="fr-FR"/>
              <a:pPr>
                <a:defRPr/>
              </a:pPr>
              <a:t>16</a:t>
            </a:fld>
            <a:endParaRPr lang="fr-FR" dirty="0"/>
          </a:p>
        </p:txBody>
      </p:sp>
      <p:graphicFrame>
        <p:nvGraphicFramePr>
          <p:cNvPr id="7" name="Diagram 4"/>
          <p:cNvGraphicFramePr/>
          <p:nvPr/>
        </p:nvGraphicFramePr>
        <p:xfrm>
          <a:off x="35645" y="871587"/>
          <a:ext cx="7704138" cy="30497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5"/>
          <p:cNvSpPr txBox="1">
            <a:spLocks noChangeArrowheads="1"/>
          </p:cNvSpPr>
          <p:nvPr/>
        </p:nvSpPr>
        <p:spPr bwMode="auto">
          <a:xfrm>
            <a:off x="4716463" y="1231900"/>
            <a:ext cx="2232025" cy="400050"/>
          </a:xfrm>
          <a:prstGeom prst="rect">
            <a:avLst/>
          </a:prstGeom>
          <a:noFill/>
          <a:ln w="9525">
            <a:noFill/>
            <a:miter lim="800000"/>
            <a:headEnd/>
            <a:tailEnd/>
          </a:ln>
        </p:spPr>
        <p:txBody>
          <a:bodyPr>
            <a:spAutoFit/>
          </a:bodyPr>
          <a:lstStyle/>
          <a:p>
            <a:r>
              <a:rPr lang="fr-BE" altLang="en-US" sz="2000" b="1">
                <a:solidFill>
                  <a:srgbClr val="FFD624"/>
                </a:solidFill>
                <a:cs typeface="Arial" pitchFamily="34" charset="0"/>
              </a:rPr>
              <a:t>Résultats!</a:t>
            </a: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0"/>
            <a:ext cx="6516688" cy="511175"/>
          </a:xfrm>
          <a:prstGeom prst="rect">
            <a:avLst/>
          </a:prstGeom>
        </p:spPr>
        <p:txBody>
          <a:bodyPr lIns="68790" tIns="34395" rIns="68790" bIns="34395" anchor="ctr"/>
          <a:lstStyle/>
          <a:p>
            <a:pPr defTabSz="687903" fontAlgn="auto">
              <a:spcBef>
                <a:spcPts val="1200"/>
              </a:spcBef>
              <a:spcAft>
                <a:spcPts val="0"/>
              </a:spcAft>
              <a:defRPr/>
            </a:pPr>
            <a:endParaRPr lang="fr-FR"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mj-ea"/>
              <a:cs typeface="Arial" pitchFamily="34" charset="0"/>
            </a:endParaRPr>
          </a:p>
        </p:txBody>
      </p:sp>
      <p:sp>
        <p:nvSpPr>
          <p:cNvPr id="6" name="Espace réservé du numéro de diapositive 5"/>
          <p:cNvSpPr>
            <a:spLocks noGrp="1"/>
          </p:cNvSpPr>
          <p:nvPr>
            <p:ph type="sldNum" sz="quarter" idx="12"/>
          </p:nvPr>
        </p:nvSpPr>
        <p:spPr/>
        <p:txBody>
          <a:bodyPr/>
          <a:lstStyle/>
          <a:p>
            <a:pPr>
              <a:defRPr/>
            </a:pPr>
            <a:fld id="{1920A3B1-D7C0-46FB-9234-87AA6359C692}" type="slidenum">
              <a:rPr lang="fr-FR"/>
              <a:pPr>
                <a:defRPr/>
              </a:pPr>
              <a:t>17</a:t>
            </a:fld>
            <a:endParaRPr lang="fr-FR" dirty="0"/>
          </a:p>
        </p:txBody>
      </p:sp>
      <p:sp>
        <p:nvSpPr>
          <p:cNvPr id="5" name="Rectangle 2"/>
          <p:cNvSpPr>
            <a:spLocks noGrp="1" noChangeArrowheads="1"/>
          </p:cNvSpPr>
          <p:nvPr>
            <p:ph type="title" idx="4294967295"/>
          </p:nvPr>
        </p:nvSpPr>
        <p:spPr>
          <a:xfrm>
            <a:off x="0" y="3341"/>
            <a:ext cx="5796285" cy="762000"/>
          </a:xfrm>
        </p:spPr>
        <p:txBody>
          <a:bodyPr rtlCol="0">
            <a:normAutofit/>
          </a:bodyPr>
          <a:lstStyle/>
          <a:p>
            <a:pPr algn="l" defTabSz="687903" fontAlgn="auto">
              <a:spcAft>
                <a:spcPts val="0"/>
              </a:spcAft>
              <a:defRPr/>
            </a:pPr>
            <a:r>
              <a:rPr lang="fr-FR" altLang="en-US" sz="2400" b="1" dirty="0">
                <a:ln w="10541" cmpd="sng">
                  <a:solidFill>
                    <a:schemeClr val="accent1">
                      <a:shade val="88000"/>
                      <a:satMod val="110000"/>
                    </a:schemeClr>
                  </a:solidFill>
                  <a:prstDash val="solid"/>
                </a:ln>
                <a:solidFill>
                  <a:schemeClr val="tx2"/>
                </a:solidFill>
                <a:latin typeface="Arial" panose="020B0604020202020204" pitchFamily="34" charset="0"/>
                <a:cs typeface="Arial" panose="020B0604020202020204" pitchFamily="34" charset="0"/>
              </a:rPr>
              <a:t>Activités</a:t>
            </a:r>
          </a:p>
        </p:txBody>
      </p:sp>
      <p:sp>
        <p:nvSpPr>
          <p:cNvPr id="48132" name="Rectangle 3"/>
          <p:cNvSpPr txBox="1">
            <a:spLocks noChangeArrowheads="1"/>
          </p:cNvSpPr>
          <p:nvPr/>
        </p:nvSpPr>
        <p:spPr bwMode="auto">
          <a:xfrm>
            <a:off x="331788" y="833438"/>
            <a:ext cx="7062787" cy="3502025"/>
          </a:xfrm>
          <a:prstGeom prst="rect">
            <a:avLst/>
          </a:prstGeom>
          <a:noFill/>
          <a:ln w="9525">
            <a:noFill/>
            <a:miter lim="800000"/>
            <a:headEnd/>
            <a:tailEnd/>
          </a:ln>
        </p:spPr>
        <p:txBody>
          <a:bodyPr lIns="68790" tIns="34395" rIns="68790" bIns="34395"/>
          <a:lstStyle/>
          <a:p>
            <a:pPr marL="257175" indent="-257175">
              <a:spcBef>
                <a:spcPts val="1200"/>
              </a:spcBef>
              <a:spcAft>
                <a:spcPts val="1200"/>
              </a:spcAft>
              <a:buClr>
                <a:srgbClr val="0F5494"/>
              </a:buClr>
              <a:buFont typeface="Wingdings" pitchFamily="2" charset="2"/>
              <a:buChar char="§"/>
            </a:pPr>
            <a:r>
              <a:rPr lang="fr-FR" altLang="en-US" sz="2000">
                <a:cs typeface="Arial" pitchFamily="34" charset="0"/>
              </a:rPr>
              <a:t>Ne se trouvent pas dans l'arbre des objectifs et optionnel dans le cadre logique </a:t>
            </a:r>
          </a:p>
          <a:p>
            <a:pPr marL="257175" indent="-257175">
              <a:spcBef>
                <a:spcPts val="1200"/>
              </a:spcBef>
              <a:spcAft>
                <a:spcPts val="1200"/>
              </a:spcAft>
              <a:buClr>
                <a:srgbClr val="0F5494"/>
              </a:buClr>
              <a:buFont typeface="Wingdings" pitchFamily="2" charset="2"/>
              <a:buChar char="§"/>
            </a:pPr>
            <a:r>
              <a:rPr lang="fr-FR" altLang="en-US" sz="2000">
                <a:cs typeface="Arial" pitchFamily="34" charset="0"/>
              </a:rPr>
              <a:t>Formulées comme actions, non pas comme un statut </a:t>
            </a:r>
          </a:p>
          <a:p>
            <a:pPr marL="257175" indent="-257175">
              <a:spcBef>
                <a:spcPts val="1200"/>
              </a:spcBef>
              <a:spcAft>
                <a:spcPts val="1200"/>
              </a:spcAft>
              <a:buClr>
                <a:srgbClr val="0F5494"/>
              </a:buClr>
              <a:buFont typeface="Wingdings" pitchFamily="2" charset="2"/>
              <a:buChar char="§"/>
            </a:pPr>
            <a:r>
              <a:rPr lang="fr-FR" altLang="en-US" sz="2000">
                <a:cs typeface="Arial" pitchFamily="34" charset="0"/>
              </a:rPr>
              <a:t>Uniquement les activités liées au projet  </a:t>
            </a:r>
          </a:p>
          <a:p>
            <a:pPr marL="257175" indent="-257175">
              <a:spcBef>
                <a:spcPts val="1200"/>
              </a:spcBef>
              <a:spcAft>
                <a:spcPts val="1200"/>
              </a:spcAft>
              <a:buClr>
                <a:srgbClr val="0F5494"/>
              </a:buClr>
              <a:buFont typeface="Wingdings" pitchFamily="2" charset="2"/>
              <a:buChar char="§"/>
            </a:pPr>
            <a:r>
              <a:rPr lang="fr-FR" altLang="en-US" sz="2000">
                <a:cs typeface="Arial" pitchFamily="34" charset="0"/>
              </a:rPr>
              <a:t>Numérotées selon les résultats auxquels elles contribuent</a:t>
            </a: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36592" y="1238250"/>
            <a:ext cx="6550025" cy="714375"/>
          </a:xfrm>
        </p:spPr>
        <p:txBody>
          <a:bodyPr rtlCol="0">
            <a:normAutofit/>
          </a:bodyPr>
          <a:lstStyle/>
          <a:p>
            <a:pPr defTabSz="687579" fontAlgn="auto">
              <a:spcAft>
                <a:spcPts val="0"/>
              </a:spcAft>
              <a:defRPr/>
            </a:pPr>
            <a:r>
              <a:rPr lang="fr-FR" sz="3000" b="1" dirty="0">
                <a:solidFill>
                  <a:schemeClr val="tx2"/>
                </a:solidFill>
                <a:latin typeface="Arial" pitchFamily="34" charset="0"/>
                <a:cs typeface="Arial" pitchFamily="34" charset="0"/>
              </a:rPr>
              <a:t>La Matrice du Cadre Logique</a:t>
            </a:r>
            <a:endParaRPr lang="fr-FR" sz="3200" b="1" spc="-150" dirty="0">
              <a:solidFill>
                <a:schemeClr val="tx2"/>
              </a:solidFill>
              <a:latin typeface="Arial" pitchFamily="34" charset="0"/>
              <a:cs typeface="Arial" pitchFamily="34" charset="0"/>
            </a:endParaRPr>
          </a:p>
        </p:txBody>
      </p:sp>
      <p:sp>
        <p:nvSpPr>
          <p:cNvPr id="3" name="Sous-titre 2"/>
          <p:cNvSpPr>
            <a:spLocks noGrp="1"/>
          </p:cNvSpPr>
          <p:nvPr>
            <p:ph type="subTitle" idx="1"/>
          </p:nvPr>
        </p:nvSpPr>
        <p:spPr>
          <a:xfrm>
            <a:off x="636599" y="2486384"/>
            <a:ext cx="6572250" cy="430212"/>
          </a:xfrm>
        </p:spPr>
        <p:txBody>
          <a:bodyPr rtlCol="0">
            <a:normAutofit lnSpcReduction="10000"/>
          </a:bodyPr>
          <a:lstStyle/>
          <a:p>
            <a:pPr defTabSz="687579" fontAlgn="auto">
              <a:spcAft>
                <a:spcPts val="0"/>
              </a:spcAft>
              <a:defRPr/>
            </a:pPr>
            <a:r>
              <a:rPr lang="fr-FR" b="1" dirty="0">
                <a:solidFill>
                  <a:schemeClr val="tx1"/>
                </a:solidFill>
                <a:latin typeface="Arial" pitchFamily="34" charset="0"/>
                <a:cs typeface="Arial" pitchFamily="34" charset="0"/>
              </a:rPr>
              <a:t>EXERCICE: La Matrice du Cadre Logique</a:t>
            </a:r>
          </a:p>
        </p:txBody>
      </p:sp>
      <p:sp>
        <p:nvSpPr>
          <p:cNvPr id="5" name="Sous-titre 2"/>
          <p:cNvSpPr>
            <a:spLocks noGrp="1"/>
          </p:cNvSpPr>
          <p:nvPr/>
        </p:nvSpPr>
        <p:spPr>
          <a:xfrm>
            <a:off x="1" y="382123"/>
            <a:ext cx="6572296" cy="428628"/>
          </a:xfrm>
          <a:prstGeom prst="rect">
            <a:avLst/>
          </a:prstGeom>
        </p:spPr>
        <p:txBody>
          <a:bodyPr lIns="68758" tIns="34379" rIns="68758" bIns="34379">
            <a:normAutofit/>
          </a:bodyPr>
          <a:lstStyle>
            <a:defPPr>
              <a:defRPr lang="fr-FR"/>
            </a:defPPr>
            <a:lvl1pPr marL="0" algn="l" defTabSz="687903" rtl="0" eaLnBrk="1" latinLnBrk="0" hangingPunct="1">
              <a:defRPr sz="1400" kern="1200">
                <a:solidFill>
                  <a:schemeClr val="tx1"/>
                </a:solidFill>
                <a:latin typeface="+mn-lt"/>
                <a:ea typeface="+mn-ea"/>
                <a:cs typeface="+mn-cs"/>
              </a:defRPr>
            </a:lvl1pPr>
            <a:lvl2pPr marL="343952" algn="l" defTabSz="687903" rtl="0" eaLnBrk="1" latinLnBrk="0" hangingPunct="1">
              <a:defRPr sz="1400" kern="1200">
                <a:solidFill>
                  <a:schemeClr val="tx1"/>
                </a:solidFill>
                <a:latin typeface="+mn-lt"/>
                <a:ea typeface="+mn-ea"/>
                <a:cs typeface="+mn-cs"/>
              </a:defRPr>
            </a:lvl2pPr>
            <a:lvl3pPr marL="687903" algn="l" defTabSz="687903" rtl="0" eaLnBrk="1" latinLnBrk="0" hangingPunct="1">
              <a:defRPr sz="1400" kern="1200">
                <a:solidFill>
                  <a:schemeClr val="tx1"/>
                </a:solidFill>
                <a:latin typeface="+mn-lt"/>
                <a:ea typeface="+mn-ea"/>
                <a:cs typeface="+mn-cs"/>
              </a:defRPr>
            </a:lvl3pPr>
            <a:lvl4pPr marL="1031855" algn="l" defTabSz="687903" rtl="0" eaLnBrk="1" latinLnBrk="0" hangingPunct="1">
              <a:defRPr sz="1400" kern="1200">
                <a:solidFill>
                  <a:schemeClr val="tx1"/>
                </a:solidFill>
                <a:latin typeface="+mn-lt"/>
                <a:ea typeface="+mn-ea"/>
                <a:cs typeface="+mn-cs"/>
              </a:defRPr>
            </a:lvl4pPr>
            <a:lvl5pPr marL="1375806" algn="l" defTabSz="687903" rtl="0" eaLnBrk="1" latinLnBrk="0" hangingPunct="1">
              <a:defRPr sz="1400" kern="1200">
                <a:solidFill>
                  <a:schemeClr val="tx1"/>
                </a:solidFill>
                <a:latin typeface="+mn-lt"/>
                <a:ea typeface="+mn-ea"/>
                <a:cs typeface="+mn-cs"/>
              </a:defRPr>
            </a:lvl5pPr>
            <a:lvl6pPr marL="1719758" algn="l" defTabSz="687903" rtl="0" eaLnBrk="1" latinLnBrk="0" hangingPunct="1">
              <a:defRPr sz="1400" kern="1200">
                <a:solidFill>
                  <a:schemeClr val="tx1"/>
                </a:solidFill>
                <a:latin typeface="+mn-lt"/>
                <a:ea typeface="+mn-ea"/>
                <a:cs typeface="+mn-cs"/>
              </a:defRPr>
            </a:lvl6pPr>
            <a:lvl7pPr marL="2063709" algn="l" defTabSz="687903" rtl="0" eaLnBrk="1" latinLnBrk="0" hangingPunct="1">
              <a:defRPr sz="1400" kern="1200">
                <a:solidFill>
                  <a:schemeClr val="tx1"/>
                </a:solidFill>
                <a:latin typeface="+mn-lt"/>
                <a:ea typeface="+mn-ea"/>
                <a:cs typeface="+mn-cs"/>
              </a:defRPr>
            </a:lvl7pPr>
            <a:lvl8pPr marL="2407661" algn="l" defTabSz="687903" rtl="0" eaLnBrk="1" latinLnBrk="0" hangingPunct="1">
              <a:defRPr sz="1400" kern="1200">
                <a:solidFill>
                  <a:schemeClr val="tx1"/>
                </a:solidFill>
                <a:latin typeface="+mn-lt"/>
                <a:ea typeface="+mn-ea"/>
                <a:cs typeface="+mn-cs"/>
              </a:defRPr>
            </a:lvl8pPr>
            <a:lvl9pPr marL="2751612" algn="l" defTabSz="687903" rtl="0" eaLnBrk="1" latinLnBrk="0" hangingPunct="1">
              <a:defRPr sz="1400" kern="1200">
                <a:solidFill>
                  <a:schemeClr val="tx1"/>
                </a:solidFill>
                <a:latin typeface="+mn-lt"/>
                <a:ea typeface="+mn-ea"/>
                <a:cs typeface="+mn-cs"/>
              </a:defRPr>
            </a:lvl9pPr>
          </a:lstStyle>
          <a:p>
            <a:pPr>
              <a:defRPr/>
            </a:pPr>
            <a:r>
              <a:rPr lang="fr-FR" sz="2000" b="1" dirty="0">
                <a:ln w="10541" cmpd="sng">
                  <a:solidFill>
                    <a:srgbClr val="7D7D7D">
                      <a:tint val="100000"/>
                      <a:shade val="100000"/>
                      <a:satMod val="110000"/>
                    </a:srgbClr>
                  </a:solidFill>
                  <a:prstDash val="solid"/>
                </a:ln>
                <a:solidFill>
                  <a:srgbClr val="1F497D"/>
                </a:solidFill>
                <a:latin typeface="Arial" pitchFamily="34" charset="0"/>
                <a:cs typeface="Arial" pitchFamily="34" charset="0"/>
              </a:rPr>
              <a:t>EXERCICE 1-5</a:t>
            </a:r>
          </a:p>
        </p:txBody>
      </p:sp>
      <p:sp>
        <p:nvSpPr>
          <p:cNvPr id="4" name="Espace réservé du pied de page 3"/>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
        <p:nvSpPr>
          <p:cNvPr id="6" name="Espace réservé du numéro de diapositive 5"/>
          <p:cNvSpPr>
            <a:spLocks noGrp="1"/>
          </p:cNvSpPr>
          <p:nvPr>
            <p:ph type="sldNum" sz="quarter" idx="12"/>
          </p:nvPr>
        </p:nvSpPr>
        <p:spPr/>
        <p:txBody>
          <a:bodyPr/>
          <a:lstStyle/>
          <a:p>
            <a:pPr>
              <a:defRPr/>
            </a:pPr>
            <a:fld id="{D6C9A91C-3DAD-4581-82AD-C8DCAC57B1F4}" type="slidenum">
              <a:rPr lang="fr-FR" smtClean="0"/>
              <a:pPr>
                <a:defRPr/>
              </a:pPr>
              <a:t>18</a:t>
            </a:fld>
            <a:endParaRPr lang="fr-FR"/>
          </a:p>
        </p:txBody>
      </p:sp>
    </p:spTree>
    <p:extLst>
      <p:ext uri="{BB962C8B-B14F-4D97-AF65-F5344CB8AC3E}">
        <p14:creationId xmlns:p14="http://schemas.microsoft.com/office/powerpoint/2010/main" val="2767960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36588" y="1238250"/>
            <a:ext cx="6550025" cy="714375"/>
          </a:xfrm>
        </p:spPr>
        <p:txBody>
          <a:bodyPr rtlCol="0">
            <a:normAutofit fontScale="90000"/>
          </a:bodyPr>
          <a:lstStyle/>
          <a:p>
            <a:pPr defTabSz="687903" fontAlgn="auto">
              <a:spcAft>
                <a:spcPts val="0"/>
              </a:spcAft>
              <a:defRPr/>
            </a:pPr>
            <a:br>
              <a:rPr lang="fr-FR" sz="3200" b="1" dirty="0">
                <a:solidFill>
                  <a:schemeClr val="tx2"/>
                </a:solidFill>
                <a:latin typeface="Arial" pitchFamily="34" charset="0"/>
                <a:cs typeface="Arial" pitchFamily="34" charset="0"/>
              </a:rPr>
            </a:br>
            <a:br>
              <a:rPr lang="fr-FR" sz="3200" b="1">
                <a:solidFill>
                  <a:schemeClr val="tx2"/>
                </a:solidFill>
                <a:latin typeface="Arial" pitchFamily="34" charset="0"/>
                <a:cs typeface="Arial" pitchFamily="34" charset="0"/>
              </a:rPr>
            </a:br>
            <a:br>
              <a:rPr lang="fr-FR" sz="3200" b="1">
                <a:solidFill>
                  <a:schemeClr val="tx2"/>
                </a:solidFill>
                <a:latin typeface="Arial" pitchFamily="34" charset="0"/>
                <a:cs typeface="Arial" pitchFamily="34" charset="0"/>
              </a:rPr>
            </a:br>
            <a:r>
              <a:rPr lang="fr-FR" sz="3600" b="1">
                <a:solidFill>
                  <a:schemeClr val="tx2"/>
                </a:solidFill>
                <a:latin typeface="Arial" pitchFamily="34" charset="0"/>
                <a:cs typeface="Arial" pitchFamily="34" charset="0"/>
              </a:rPr>
              <a:t>La </a:t>
            </a:r>
            <a:r>
              <a:rPr lang="fr-FR" sz="3600" b="1" dirty="0">
                <a:solidFill>
                  <a:schemeClr val="tx2"/>
                </a:solidFill>
                <a:latin typeface="Arial" pitchFamily="34" charset="0"/>
                <a:cs typeface="Arial" pitchFamily="34" charset="0"/>
              </a:rPr>
              <a:t>Matrice du Cadre Logique</a:t>
            </a:r>
            <a:br>
              <a:rPr lang="fr-FR" sz="3200" b="1" dirty="0">
                <a:solidFill>
                  <a:schemeClr val="tx2"/>
                </a:solidFill>
                <a:latin typeface="Arial" pitchFamily="34" charset="0"/>
                <a:cs typeface="Arial" pitchFamily="34" charset="0"/>
              </a:rPr>
            </a:br>
            <a:endParaRPr lang="fr-FR" sz="3200" b="1" spc="-150" dirty="0">
              <a:solidFill>
                <a:schemeClr val="tx2"/>
              </a:solidFill>
              <a:latin typeface="Arial" pitchFamily="34" charset="0"/>
              <a:cs typeface="Arial" pitchFamily="34" charset="0"/>
            </a:endParaRPr>
          </a:p>
        </p:txBody>
      </p:sp>
      <p:sp>
        <p:nvSpPr>
          <p:cNvPr id="4" name="Titre 1"/>
          <p:cNvSpPr txBox="1">
            <a:spLocks/>
          </p:cNvSpPr>
          <p:nvPr/>
        </p:nvSpPr>
        <p:spPr>
          <a:xfrm>
            <a:off x="473075" y="3032125"/>
            <a:ext cx="6548438" cy="357188"/>
          </a:xfrm>
          <a:prstGeom prst="rect">
            <a:avLst/>
          </a:prstGeom>
        </p:spPr>
        <p:txBody>
          <a:bodyPr lIns="68790" tIns="34395" rIns="68790" bIns="34395" anchor="ctr">
            <a:normAutofit/>
          </a:bodyPr>
          <a:lstStyle/>
          <a:p>
            <a:pPr algn="ctr" defTabSz="687903" fontAlgn="auto">
              <a:spcAft>
                <a:spcPts val="0"/>
              </a:spcAft>
              <a:defRPr/>
            </a:pPr>
            <a:r>
              <a:rPr lang="fr-FR" sz="1800" b="1" spc="-150" dirty="0">
                <a:solidFill>
                  <a:schemeClr val="tx1">
                    <a:lumMod val="50000"/>
                    <a:lumOff val="50000"/>
                  </a:schemeClr>
                </a:solidFill>
                <a:ea typeface="+mj-ea"/>
                <a:cs typeface="Arial" pitchFamily="34" charset="0"/>
              </a:rPr>
              <a:t>Janvier 2014</a:t>
            </a:r>
          </a:p>
        </p:txBody>
      </p:sp>
      <p:sp>
        <p:nvSpPr>
          <p:cNvPr id="5" name="Sous-titre 2"/>
          <p:cNvSpPr>
            <a:spLocks noGrp="1"/>
          </p:cNvSpPr>
          <p:nvPr/>
        </p:nvSpPr>
        <p:spPr>
          <a:xfrm>
            <a:off x="-9284" y="601013"/>
            <a:ext cx="6572296" cy="428628"/>
          </a:xfrm>
          <a:prstGeom prst="rect">
            <a:avLst/>
          </a:prstGeom>
        </p:spPr>
        <p:txBody>
          <a:bodyPr lIns="68790" tIns="34395" rIns="68790" bIns="34395">
            <a:normAutofit/>
          </a:bodyPr>
          <a:lstStyle>
            <a:defPPr>
              <a:defRPr lang="fr-FR"/>
            </a:defPPr>
            <a:lvl1pPr marL="0" algn="l" defTabSz="687903" rtl="0" eaLnBrk="1" latinLnBrk="0" hangingPunct="1">
              <a:defRPr sz="1400" kern="1200">
                <a:solidFill>
                  <a:schemeClr val="tx1"/>
                </a:solidFill>
                <a:latin typeface="+mn-lt"/>
                <a:ea typeface="+mn-ea"/>
                <a:cs typeface="+mn-cs"/>
              </a:defRPr>
            </a:lvl1pPr>
            <a:lvl2pPr marL="343952" algn="l" defTabSz="687903" rtl="0" eaLnBrk="1" latinLnBrk="0" hangingPunct="1">
              <a:defRPr sz="1400" kern="1200">
                <a:solidFill>
                  <a:schemeClr val="tx1"/>
                </a:solidFill>
                <a:latin typeface="+mn-lt"/>
                <a:ea typeface="+mn-ea"/>
                <a:cs typeface="+mn-cs"/>
              </a:defRPr>
            </a:lvl2pPr>
            <a:lvl3pPr marL="687903" algn="l" defTabSz="687903" rtl="0" eaLnBrk="1" latinLnBrk="0" hangingPunct="1">
              <a:defRPr sz="1400" kern="1200">
                <a:solidFill>
                  <a:schemeClr val="tx1"/>
                </a:solidFill>
                <a:latin typeface="+mn-lt"/>
                <a:ea typeface="+mn-ea"/>
                <a:cs typeface="+mn-cs"/>
              </a:defRPr>
            </a:lvl3pPr>
            <a:lvl4pPr marL="1031855" algn="l" defTabSz="687903" rtl="0" eaLnBrk="1" latinLnBrk="0" hangingPunct="1">
              <a:defRPr sz="1400" kern="1200">
                <a:solidFill>
                  <a:schemeClr val="tx1"/>
                </a:solidFill>
                <a:latin typeface="+mn-lt"/>
                <a:ea typeface="+mn-ea"/>
                <a:cs typeface="+mn-cs"/>
              </a:defRPr>
            </a:lvl4pPr>
            <a:lvl5pPr marL="1375806" algn="l" defTabSz="687903" rtl="0" eaLnBrk="1" latinLnBrk="0" hangingPunct="1">
              <a:defRPr sz="1400" kern="1200">
                <a:solidFill>
                  <a:schemeClr val="tx1"/>
                </a:solidFill>
                <a:latin typeface="+mn-lt"/>
                <a:ea typeface="+mn-ea"/>
                <a:cs typeface="+mn-cs"/>
              </a:defRPr>
            </a:lvl5pPr>
            <a:lvl6pPr marL="1719758" algn="l" defTabSz="687903" rtl="0" eaLnBrk="1" latinLnBrk="0" hangingPunct="1">
              <a:defRPr sz="1400" kern="1200">
                <a:solidFill>
                  <a:schemeClr val="tx1"/>
                </a:solidFill>
                <a:latin typeface="+mn-lt"/>
                <a:ea typeface="+mn-ea"/>
                <a:cs typeface="+mn-cs"/>
              </a:defRPr>
            </a:lvl6pPr>
            <a:lvl7pPr marL="2063709" algn="l" defTabSz="687903" rtl="0" eaLnBrk="1" latinLnBrk="0" hangingPunct="1">
              <a:defRPr sz="1400" kern="1200">
                <a:solidFill>
                  <a:schemeClr val="tx1"/>
                </a:solidFill>
                <a:latin typeface="+mn-lt"/>
                <a:ea typeface="+mn-ea"/>
                <a:cs typeface="+mn-cs"/>
              </a:defRPr>
            </a:lvl7pPr>
            <a:lvl8pPr marL="2407661" algn="l" defTabSz="687903" rtl="0" eaLnBrk="1" latinLnBrk="0" hangingPunct="1">
              <a:defRPr sz="1400" kern="1200">
                <a:solidFill>
                  <a:schemeClr val="tx1"/>
                </a:solidFill>
                <a:latin typeface="+mn-lt"/>
                <a:ea typeface="+mn-ea"/>
                <a:cs typeface="+mn-cs"/>
              </a:defRPr>
            </a:lvl8pPr>
            <a:lvl9pPr marL="2751612" algn="l" defTabSz="687903" rtl="0" eaLnBrk="1" latinLnBrk="0" hangingPunct="1">
              <a:defRPr sz="1400" kern="1200">
                <a:solidFill>
                  <a:schemeClr val="tx1"/>
                </a:solidFill>
                <a:latin typeface="+mn-lt"/>
                <a:ea typeface="+mn-ea"/>
                <a:cs typeface="+mn-cs"/>
              </a:defRPr>
            </a:lvl9pPr>
          </a:lstStyle>
          <a:p>
            <a:pPr fontAlgn="auto">
              <a:spcBef>
                <a:spcPts val="0"/>
              </a:spcBef>
              <a:spcAft>
                <a:spcPts val="0"/>
              </a:spcAft>
              <a:defRPr/>
            </a:pPr>
            <a:r>
              <a:rPr lang="fr-FR" sz="2000" b="1" dirty="0">
                <a:ln w="10541" cmpd="sng">
                  <a:solidFill>
                    <a:srgbClr val="7D7D7D">
                      <a:tint val="100000"/>
                      <a:shade val="100000"/>
                      <a:satMod val="110000"/>
                    </a:srgbClr>
                  </a:solidFill>
                  <a:prstDash val="solid"/>
                </a:ln>
                <a:solidFill>
                  <a:schemeClr val="tx2"/>
                </a:solidFill>
                <a:latin typeface="Arial" pitchFamily="34" charset="0"/>
                <a:cs typeface="Arial" pitchFamily="34" charset="0"/>
              </a:rPr>
              <a:t>SESSION 1-5</a:t>
            </a:r>
          </a:p>
        </p:txBody>
      </p:sp>
      <p:sp>
        <p:nvSpPr>
          <p:cNvPr id="6" name="Espace réservé du pied de page 5"/>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
        <p:nvSpPr>
          <p:cNvPr id="7" name="Espace réservé du numéro de diapositive 6"/>
          <p:cNvSpPr>
            <a:spLocks noGrp="1"/>
          </p:cNvSpPr>
          <p:nvPr>
            <p:ph type="sldNum" sz="quarter" idx="12"/>
          </p:nvPr>
        </p:nvSpPr>
        <p:spPr/>
        <p:txBody>
          <a:bodyPr/>
          <a:lstStyle/>
          <a:p>
            <a:pPr>
              <a:defRPr/>
            </a:pPr>
            <a:fld id="{D6C9A91C-3DAD-4581-82AD-C8DCAC57B1F4}" type="slidenum">
              <a:rPr lang="fr-FR" smtClean="0"/>
              <a:pPr>
                <a:defRPr/>
              </a:pPr>
              <a:t>1</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ZoneTexte 13"/>
          <p:cNvSpPr txBox="1">
            <a:spLocks noChangeArrowheads="1"/>
          </p:cNvSpPr>
          <p:nvPr/>
        </p:nvSpPr>
        <p:spPr bwMode="auto">
          <a:xfrm>
            <a:off x="3749675" y="1644650"/>
            <a:ext cx="2052638" cy="307764"/>
          </a:xfrm>
          <a:prstGeom prst="rect">
            <a:avLst/>
          </a:prstGeom>
          <a:noFill/>
          <a:ln w="9525">
            <a:noFill/>
            <a:miter lim="800000"/>
            <a:headEnd/>
            <a:tailEnd/>
          </a:ln>
        </p:spPr>
        <p:txBody>
          <a:bodyPr lIns="91429" tIns="45714" rIns="91429" bIns="45714">
            <a:spAutoFit/>
          </a:bodyPr>
          <a:lstStyle/>
          <a:p>
            <a:r>
              <a:rPr lang="fr-FR">
                <a:solidFill>
                  <a:schemeClr val="bg1"/>
                </a:solidFill>
                <a:cs typeface="Arial" pitchFamily="34" charset="0"/>
              </a:rPr>
              <a:t>Passation des marchés</a:t>
            </a:r>
          </a:p>
        </p:txBody>
      </p:sp>
      <p:sp>
        <p:nvSpPr>
          <p:cNvPr id="29" name="Titre 1"/>
          <p:cNvSpPr txBox="1">
            <a:spLocks/>
          </p:cNvSpPr>
          <p:nvPr/>
        </p:nvSpPr>
        <p:spPr>
          <a:xfrm>
            <a:off x="1" y="6527"/>
            <a:ext cx="5594267" cy="431379"/>
          </a:xfrm>
          <a:prstGeom prst="rect">
            <a:avLst/>
          </a:prstGeom>
        </p:spPr>
        <p:txBody>
          <a:bodyPr lIns="68782" tIns="34391" rIns="68782" bIns="34391" anchor="ctr"/>
          <a:lstStyle/>
          <a:p>
            <a:pPr marL="0" lvl="2" defTabSz="687822">
              <a:spcBef>
                <a:spcPts val="600"/>
              </a:spcBef>
              <a:defRPr/>
            </a:pPr>
            <a:r>
              <a:rPr lang="fr-FR" sz="2000" b="1" dirty="0">
                <a:ln w="10541" cmpd="sng">
                  <a:solidFill>
                    <a:schemeClr val="accent1">
                      <a:shade val="88000"/>
                      <a:satMod val="110000"/>
                    </a:schemeClr>
                  </a:solidFill>
                  <a:prstDash val="solid"/>
                </a:ln>
                <a:solidFill>
                  <a:schemeClr val="tx2"/>
                </a:solidFill>
                <a:cs typeface="Arial" panose="020B0604020202020204" pitchFamily="34" charset="0"/>
              </a:rPr>
              <a:t>Matrice du cadre logique: rappel</a:t>
            </a:r>
          </a:p>
        </p:txBody>
      </p:sp>
      <p:sp>
        <p:nvSpPr>
          <p:cNvPr id="6" name="Espace réservé du numéro de diapositive 5"/>
          <p:cNvSpPr>
            <a:spLocks noGrp="1"/>
          </p:cNvSpPr>
          <p:nvPr>
            <p:ph type="sldNum" sz="quarter" idx="12"/>
          </p:nvPr>
        </p:nvSpPr>
        <p:spPr/>
        <p:txBody>
          <a:bodyPr/>
          <a:lstStyle/>
          <a:p>
            <a:pPr>
              <a:defRPr/>
            </a:pPr>
            <a:fld id="{F0480800-F3BA-4E11-B1FC-B37325244256}" type="slidenum">
              <a:rPr lang="fr-FR"/>
              <a:pPr>
                <a:defRPr/>
              </a:pPr>
              <a:t>19</a:t>
            </a:fld>
            <a:endParaRPr lang="fr-FR" dirty="0"/>
          </a:p>
        </p:txBody>
      </p:sp>
      <p:sp>
        <p:nvSpPr>
          <p:cNvPr id="8" name="Rectangle 3"/>
          <p:cNvSpPr>
            <a:spLocks noChangeArrowheads="1"/>
          </p:cNvSpPr>
          <p:nvPr/>
        </p:nvSpPr>
        <p:spPr bwMode="auto">
          <a:xfrm>
            <a:off x="1495298" y="3628144"/>
            <a:ext cx="1389063" cy="687388"/>
          </a:xfrm>
          <a:prstGeom prst="rect">
            <a:avLst/>
          </a:prstGeom>
          <a:solidFill>
            <a:srgbClr val="0FF90F"/>
          </a:solidFill>
          <a:ln w="12700">
            <a:solidFill>
              <a:srgbClr val="000000"/>
            </a:solidFill>
            <a:miter lim="800000"/>
            <a:headEnd/>
            <a:tailEnd/>
          </a:ln>
        </p:spPr>
        <p:txBody>
          <a:bodyPr lIns="91429" tIns="45714" rIns="91429" bIns="45714"/>
          <a:lstStyle/>
          <a:p>
            <a:pPr eaLnBrk="0" hangingPunct="0"/>
            <a:r>
              <a:rPr lang="fr-BE" altLang="en-US" sz="4000">
                <a:solidFill>
                  <a:srgbClr val="FFFFFF"/>
                </a:solidFill>
                <a:cs typeface="Arial" pitchFamily="34" charset="0"/>
              </a:rPr>
              <a:t>4</a:t>
            </a:r>
          </a:p>
        </p:txBody>
      </p:sp>
      <p:sp>
        <p:nvSpPr>
          <p:cNvPr id="9" name="Rectangle 4"/>
          <p:cNvSpPr>
            <a:spLocks noChangeArrowheads="1"/>
          </p:cNvSpPr>
          <p:nvPr/>
        </p:nvSpPr>
        <p:spPr bwMode="auto">
          <a:xfrm>
            <a:off x="1501776" y="2851150"/>
            <a:ext cx="1389063" cy="679450"/>
          </a:xfrm>
          <a:prstGeom prst="rect">
            <a:avLst/>
          </a:prstGeom>
          <a:solidFill>
            <a:srgbClr val="05D105"/>
          </a:solidFill>
          <a:ln w="12700">
            <a:solidFill>
              <a:srgbClr val="000000"/>
            </a:solidFill>
            <a:miter lim="800000"/>
            <a:headEnd/>
            <a:tailEnd/>
          </a:ln>
        </p:spPr>
        <p:txBody>
          <a:bodyPr lIns="91429" tIns="45714" rIns="91429" bIns="45714"/>
          <a:lstStyle/>
          <a:p>
            <a:pPr eaLnBrk="0" hangingPunct="0"/>
            <a:r>
              <a:rPr lang="fr-BE" altLang="en-US" sz="4000">
                <a:solidFill>
                  <a:srgbClr val="FFFFFF"/>
                </a:solidFill>
                <a:cs typeface="Arial" pitchFamily="34" charset="0"/>
              </a:rPr>
              <a:t>3</a:t>
            </a:r>
          </a:p>
        </p:txBody>
      </p:sp>
      <p:sp>
        <p:nvSpPr>
          <p:cNvPr id="12" name="Rectangle 5"/>
          <p:cNvSpPr>
            <a:spLocks noChangeArrowheads="1"/>
          </p:cNvSpPr>
          <p:nvPr/>
        </p:nvSpPr>
        <p:spPr bwMode="auto">
          <a:xfrm>
            <a:off x="1501776" y="2041525"/>
            <a:ext cx="1389063" cy="687388"/>
          </a:xfrm>
          <a:prstGeom prst="rect">
            <a:avLst/>
          </a:prstGeom>
          <a:solidFill>
            <a:srgbClr val="049E04"/>
          </a:solidFill>
          <a:ln w="12700">
            <a:solidFill>
              <a:srgbClr val="000000"/>
            </a:solidFill>
            <a:miter lim="800000"/>
            <a:headEnd/>
            <a:tailEnd/>
          </a:ln>
        </p:spPr>
        <p:txBody>
          <a:bodyPr lIns="91429" tIns="45714" rIns="91429" bIns="45714"/>
          <a:lstStyle/>
          <a:p>
            <a:pPr eaLnBrk="0" hangingPunct="0"/>
            <a:r>
              <a:rPr lang="fr-BE" altLang="en-US" sz="4000">
                <a:solidFill>
                  <a:srgbClr val="FFFFFF"/>
                </a:solidFill>
                <a:cs typeface="Arial" pitchFamily="34" charset="0"/>
              </a:rPr>
              <a:t>2</a:t>
            </a:r>
          </a:p>
        </p:txBody>
      </p:sp>
      <p:sp>
        <p:nvSpPr>
          <p:cNvPr id="13" name="Rectangle 6"/>
          <p:cNvSpPr>
            <a:spLocks noChangeArrowheads="1"/>
          </p:cNvSpPr>
          <p:nvPr/>
        </p:nvSpPr>
        <p:spPr bwMode="auto">
          <a:xfrm>
            <a:off x="1501776" y="1238250"/>
            <a:ext cx="1389063" cy="687388"/>
          </a:xfrm>
          <a:prstGeom prst="rect">
            <a:avLst/>
          </a:prstGeom>
          <a:solidFill>
            <a:srgbClr val="037C03"/>
          </a:solidFill>
          <a:ln w="12700">
            <a:solidFill>
              <a:srgbClr val="000000"/>
            </a:solidFill>
            <a:miter lim="800000"/>
            <a:headEnd/>
            <a:tailEnd/>
          </a:ln>
        </p:spPr>
        <p:txBody>
          <a:bodyPr lIns="91429" tIns="45714" rIns="91429" bIns="45714"/>
          <a:lstStyle/>
          <a:p>
            <a:pPr eaLnBrk="0" hangingPunct="0"/>
            <a:r>
              <a:rPr lang="fr-BE" altLang="en-US" sz="4000">
                <a:solidFill>
                  <a:srgbClr val="FFFFFF"/>
                </a:solidFill>
                <a:cs typeface="Arial" pitchFamily="34" charset="0"/>
              </a:rPr>
              <a:t>1</a:t>
            </a:r>
          </a:p>
        </p:txBody>
      </p:sp>
      <p:sp>
        <p:nvSpPr>
          <p:cNvPr id="15" name="Rectangle 7"/>
          <p:cNvSpPr>
            <a:spLocks noChangeArrowheads="1"/>
          </p:cNvSpPr>
          <p:nvPr/>
        </p:nvSpPr>
        <p:spPr bwMode="auto">
          <a:xfrm>
            <a:off x="3043239" y="2863851"/>
            <a:ext cx="1387475" cy="677863"/>
          </a:xfrm>
          <a:prstGeom prst="rect">
            <a:avLst/>
          </a:prstGeom>
          <a:solidFill>
            <a:srgbClr val="90AAFC"/>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13</a:t>
            </a:r>
          </a:p>
        </p:txBody>
      </p:sp>
      <p:sp>
        <p:nvSpPr>
          <p:cNvPr id="16" name="Rectangle 8"/>
          <p:cNvSpPr>
            <a:spLocks noChangeArrowheads="1"/>
          </p:cNvSpPr>
          <p:nvPr/>
        </p:nvSpPr>
        <p:spPr bwMode="auto">
          <a:xfrm>
            <a:off x="4551363" y="2863851"/>
            <a:ext cx="1403350" cy="677863"/>
          </a:xfrm>
          <a:prstGeom prst="rect">
            <a:avLst/>
          </a:prstGeom>
          <a:solidFill>
            <a:srgbClr val="FEC168"/>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14</a:t>
            </a:r>
          </a:p>
        </p:txBody>
      </p:sp>
      <p:sp>
        <p:nvSpPr>
          <p:cNvPr id="17" name="Rectangle 9"/>
          <p:cNvSpPr>
            <a:spLocks noChangeArrowheads="1"/>
          </p:cNvSpPr>
          <p:nvPr/>
        </p:nvSpPr>
        <p:spPr bwMode="auto">
          <a:xfrm>
            <a:off x="3027364" y="2049463"/>
            <a:ext cx="1387475" cy="685800"/>
          </a:xfrm>
          <a:prstGeom prst="rect">
            <a:avLst/>
          </a:prstGeom>
          <a:solidFill>
            <a:srgbClr val="547CFA"/>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11</a:t>
            </a:r>
          </a:p>
        </p:txBody>
      </p:sp>
      <p:sp>
        <p:nvSpPr>
          <p:cNvPr id="31755" name="Rectangle 10"/>
          <p:cNvSpPr>
            <a:spLocks noChangeArrowheads="1"/>
          </p:cNvSpPr>
          <p:nvPr/>
        </p:nvSpPr>
        <p:spPr bwMode="auto">
          <a:xfrm>
            <a:off x="4567239" y="2033588"/>
            <a:ext cx="1387475" cy="685800"/>
          </a:xfrm>
          <a:prstGeom prst="rect">
            <a:avLst/>
          </a:prstGeom>
          <a:solidFill>
            <a:srgbClr val="FEAD36"/>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12</a:t>
            </a:r>
          </a:p>
        </p:txBody>
      </p:sp>
      <p:sp>
        <p:nvSpPr>
          <p:cNvPr id="19" name="Rectangle 11"/>
          <p:cNvSpPr>
            <a:spLocks noChangeArrowheads="1"/>
          </p:cNvSpPr>
          <p:nvPr/>
        </p:nvSpPr>
        <p:spPr bwMode="auto">
          <a:xfrm>
            <a:off x="3027364" y="1246188"/>
            <a:ext cx="1387475" cy="685800"/>
          </a:xfrm>
          <a:prstGeom prst="rect">
            <a:avLst/>
          </a:prstGeom>
          <a:solidFill>
            <a:srgbClr val="0534C9"/>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9</a:t>
            </a:r>
          </a:p>
        </p:txBody>
      </p:sp>
      <p:sp>
        <p:nvSpPr>
          <p:cNvPr id="31757" name="Rectangle 12"/>
          <p:cNvSpPr>
            <a:spLocks noChangeArrowheads="1"/>
          </p:cNvSpPr>
          <p:nvPr/>
        </p:nvSpPr>
        <p:spPr bwMode="auto">
          <a:xfrm>
            <a:off x="4551363" y="1246188"/>
            <a:ext cx="1403350" cy="685800"/>
          </a:xfrm>
          <a:prstGeom prst="rect">
            <a:avLst/>
          </a:prstGeom>
          <a:solidFill>
            <a:srgbClr val="E38801"/>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10</a:t>
            </a:r>
          </a:p>
        </p:txBody>
      </p:sp>
      <p:sp>
        <p:nvSpPr>
          <p:cNvPr id="21" name="Rectangle 13"/>
          <p:cNvSpPr>
            <a:spLocks noChangeArrowheads="1"/>
          </p:cNvSpPr>
          <p:nvPr/>
        </p:nvSpPr>
        <p:spPr bwMode="auto">
          <a:xfrm>
            <a:off x="6103938" y="2838451"/>
            <a:ext cx="1377950" cy="677863"/>
          </a:xfrm>
          <a:prstGeom prst="rect">
            <a:avLst/>
          </a:prstGeom>
          <a:solidFill>
            <a:srgbClr val="F76681"/>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6</a:t>
            </a:r>
          </a:p>
        </p:txBody>
      </p:sp>
      <p:sp>
        <p:nvSpPr>
          <p:cNvPr id="22" name="Rectangle 14"/>
          <p:cNvSpPr>
            <a:spLocks noChangeArrowheads="1"/>
          </p:cNvSpPr>
          <p:nvPr/>
        </p:nvSpPr>
        <p:spPr bwMode="auto">
          <a:xfrm>
            <a:off x="6081714" y="2030413"/>
            <a:ext cx="1377950" cy="685800"/>
          </a:xfrm>
          <a:prstGeom prst="rect">
            <a:avLst/>
          </a:prstGeom>
          <a:solidFill>
            <a:srgbClr val="E5405D"/>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7</a:t>
            </a:r>
          </a:p>
        </p:txBody>
      </p:sp>
      <p:sp>
        <p:nvSpPr>
          <p:cNvPr id="23" name="Rectangle 15"/>
          <p:cNvSpPr>
            <a:spLocks noChangeArrowheads="1"/>
          </p:cNvSpPr>
          <p:nvPr/>
        </p:nvSpPr>
        <p:spPr bwMode="auto">
          <a:xfrm>
            <a:off x="6081714" y="1238250"/>
            <a:ext cx="1377950" cy="685800"/>
          </a:xfrm>
          <a:prstGeom prst="rect">
            <a:avLst/>
          </a:prstGeom>
          <a:solidFill>
            <a:srgbClr val="CF0E30"/>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8</a:t>
            </a:r>
          </a:p>
        </p:txBody>
      </p:sp>
      <p:sp>
        <p:nvSpPr>
          <p:cNvPr id="24" name="Rectangle 16"/>
          <p:cNvSpPr>
            <a:spLocks noChangeArrowheads="1"/>
          </p:cNvSpPr>
          <p:nvPr/>
        </p:nvSpPr>
        <p:spPr bwMode="auto">
          <a:xfrm>
            <a:off x="1397000" y="737690"/>
            <a:ext cx="1598612" cy="582199"/>
          </a:xfrm>
          <a:prstGeom prst="rect">
            <a:avLst/>
          </a:prstGeom>
          <a:noFill/>
          <a:ln w="9525">
            <a:noFill/>
            <a:miter lim="800000"/>
            <a:headEnd/>
            <a:tailEnd/>
          </a:ln>
        </p:spPr>
        <p:txBody>
          <a:bodyPr lIns="90478" tIns="44444" rIns="90478" bIns="44444">
            <a:spAutoFit/>
          </a:bodyPr>
          <a:lstStyle/>
          <a:p>
            <a:pPr eaLnBrk="0" hangingPunct="0">
              <a:spcBef>
                <a:spcPct val="50000"/>
              </a:spcBef>
            </a:pPr>
            <a:r>
              <a:rPr lang="en-GB" altLang="en-US" sz="1600" b="1" dirty="0">
                <a:solidFill>
                  <a:srgbClr val="A50021"/>
                </a:solidFill>
                <a:cs typeface="Arial" pitchFamily="34" charset="0"/>
              </a:rPr>
              <a:t>Description du </a:t>
            </a:r>
            <a:r>
              <a:rPr lang="en-GB" altLang="en-US" sz="1600" b="1" dirty="0" err="1">
                <a:solidFill>
                  <a:srgbClr val="A50021"/>
                </a:solidFill>
                <a:cs typeface="Arial" pitchFamily="34" charset="0"/>
              </a:rPr>
              <a:t>projet</a:t>
            </a:r>
            <a:endParaRPr lang="fr-BE" altLang="en-US" sz="1600" b="1" dirty="0">
              <a:solidFill>
                <a:srgbClr val="A50021"/>
              </a:solidFill>
              <a:cs typeface="Arial" pitchFamily="34" charset="0"/>
            </a:endParaRPr>
          </a:p>
        </p:txBody>
      </p:sp>
      <p:sp>
        <p:nvSpPr>
          <p:cNvPr id="25" name="Rectangle 17"/>
          <p:cNvSpPr>
            <a:spLocks noChangeArrowheads="1"/>
          </p:cNvSpPr>
          <p:nvPr/>
        </p:nvSpPr>
        <p:spPr bwMode="auto">
          <a:xfrm>
            <a:off x="2935288" y="737690"/>
            <a:ext cx="1600200" cy="582199"/>
          </a:xfrm>
          <a:prstGeom prst="rect">
            <a:avLst/>
          </a:prstGeom>
          <a:noFill/>
          <a:ln w="9525">
            <a:noFill/>
            <a:miter lim="800000"/>
            <a:headEnd/>
            <a:tailEnd/>
          </a:ln>
        </p:spPr>
        <p:txBody>
          <a:bodyPr lIns="90478" tIns="44444" rIns="90478" bIns="44444">
            <a:spAutoFit/>
          </a:bodyPr>
          <a:lstStyle/>
          <a:p>
            <a:pPr eaLnBrk="0" hangingPunct="0">
              <a:spcBef>
                <a:spcPct val="50000"/>
              </a:spcBef>
            </a:pPr>
            <a:r>
              <a:rPr lang="en-GB" altLang="en-US" sz="1600" b="1" dirty="0" err="1">
                <a:solidFill>
                  <a:srgbClr val="A50021"/>
                </a:solidFill>
                <a:cs typeface="Arial" pitchFamily="34" charset="0"/>
              </a:rPr>
              <a:t>Indicateurs</a:t>
            </a:r>
            <a:r>
              <a:rPr lang="en-GB" altLang="en-US" sz="1600" b="1" dirty="0">
                <a:solidFill>
                  <a:srgbClr val="A50021"/>
                </a:solidFill>
                <a:cs typeface="Arial" pitchFamily="34" charset="0"/>
              </a:rPr>
              <a:t> </a:t>
            </a:r>
            <a:r>
              <a:rPr lang="en-GB" altLang="en-US" sz="1600" b="1" dirty="0" err="1">
                <a:solidFill>
                  <a:srgbClr val="A50021"/>
                </a:solidFill>
                <a:cs typeface="Arial" pitchFamily="34" charset="0"/>
              </a:rPr>
              <a:t>vérifiables</a:t>
            </a:r>
            <a:endParaRPr lang="en-GB" altLang="en-US" sz="1600" b="1" dirty="0">
              <a:solidFill>
                <a:srgbClr val="A50021"/>
              </a:solidFill>
              <a:cs typeface="Arial" pitchFamily="34" charset="0"/>
            </a:endParaRPr>
          </a:p>
        </p:txBody>
      </p:sp>
      <p:sp>
        <p:nvSpPr>
          <p:cNvPr id="26" name="Rectangle 18"/>
          <p:cNvSpPr>
            <a:spLocks noChangeArrowheads="1"/>
          </p:cNvSpPr>
          <p:nvPr/>
        </p:nvSpPr>
        <p:spPr bwMode="auto">
          <a:xfrm>
            <a:off x="4421795" y="762169"/>
            <a:ext cx="1546225" cy="582199"/>
          </a:xfrm>
          <a:prstGeom prst="rect">
            <a:avLst/>
          </a:prstGeom>
          <a:noFill/>
          <a:ln w="9525">
            <a:noFill/>
            <a:miter lim="800000"/>
            <a:headEnd/>
            <a:tailEnd/>
          </a:ln>
        </p:spPr>
        <p:txBody>
          <a:bodyPr lIns="90478" tIns="44444" rIns="90478" bIns="44444">
            <a:spAutoFit/>
          </a:bodyPr>
          <a:lstStyle/>
          <a:p>
            <a:pPr eaLnBrk="0" hangingPunct="0">
              <a:spcBef>
                <a:spcPct val="50000"/>
              </a:spcBef>
            </a:pPr>
            <a:r>
              <a:rPr lang="fr-BE" altLang="en-US" sz="1600" b="1">
                <a:solidFill>
                  <a:srgbClr val="A50021"/>
                </a:solidFill>
                <a:cs typeface="Arial" pitchFamily="34" charset="0"/>
              </a:rPr>
              <a:t>Sources de vérification</a:t>
            </a:r>
          </a:p>
        </p:txBody>
      </p:sp>
      <p:sp>
        <p:nvSpPr>
          <p:cNvPr id="27" name="Rectangle 19"/>
          <p:cNvSpPr>
            <a:spLocks noChangeArrowheads="1"/>
          </p:cNvSpPr>
          <p:nvPr/>
        </p:nvSpPr>
        <p:spPr bwMode="auto">
          <a:xfrm>
            <a:off x="5831591" y="767286"/>
            <a:ext cx="1668167" cy="582199"/>
          </a:xfrm>
          <a:prstGeom prst="rect">
            <a:avLst/>
          </a:prstGeom>
          <a:noFill/>
          <a:ln w="9525">
            <a:noFill/>
            <a:miter lim="800000"/>
            <a:headEnd/>
            <a:tailEnd/>
          </a:ln>
        </p:spPr>
        <p:txBody>
          <a:bodyPr wrap="square" lIns="90478" tIns="44444" rIns="90478" bIns="44444">
            <a:spAutoFit/>
          </a:bodyPr>
          <a:lstStyle/>
          <a:p>
            <a:pPr algn="ctr" eaLnBrk="0" hangingPunct="0">
              <a:spcBef>
                <a:spcPct val="50000"/>
              </a:spcBef>
            </a:pPr>
            <a:r>
              <a:rPr lang="fr-BE" altLang="en-US" sz="1600" b="1" dirty="0">
                <a:solidFill>
                  <a:srgbClr val="A50021"/>
                </a:solidFill>
                <a:cs typeface="Arial" pitchFamily="34" charset="0"/>
              </a:rPr>
              <a:t>Hypothèses</a:t>
            </a:r>
          </a:p>
          <a:p>
            <a:pPr algn="ctr" eaLnBrk="0" hangingPunct="0"/>
            <a:r>
              <a:rPr lang="fr-BE" altLang="en-US" sz="1600" b="1" dirty="0">
                <a:solidFill>
                  <a:srgbClr val="A50021"/>
                </a:solidFill>
                <a:cs typeface="Arial" pitchFamily="34" charset="0"/>
              </a:rPr>
              <a:t>&amp; risques</a:t>
            </a:r>
          </a:p>
        </p:txBody>
      </p:sp>
      <p:sp>
        <p:nvSpPr>
          <p:cNvPr id="28" name="Rectangle 20"/>
          <p:cNvSpPr>
            <a:spLocks noChangeArrowheads="1"/>
          </p:cNvSpPr>
          <p:nvPr/>
        </p:nvSpPr>
        <p:spPr bwMode="auto">
          <a:xfrm>
            <a:off x="176633" y="1213560"/>
            <a:ext cx="1598613" cy="828420"/>
          </a:xfrm>
          <a:prstGeom prst="rect">
            <a:avLst/>
          </a:prstGeom>
          <a:noFill/>
          <a:ln w="9525">
            <a:noFill/>
            <a:miter lim="800000"/>
            <a:headEnd/>
            <a:tailEnd/>
          </a:ln>
        </p:spPr>
        <p:txBody>
          <a:bodyPr lIns="90478" tIns="44444" rIns="90478" bIns="44444">
            <a:spAutoFit/>
          </a:bodyPr>
          <a:lstStyle/>
          <a:p>
            <a:pPr eaLnBrk="0" hangingPunct="0">
              <a:spcBef>
                <a:spcPct val="50000"/>
              </a:spcBef>
            </a:pPr>
            <a:r>
              <a:rPr lang="en-GB" altLang="en-US" sz="1600" b="1" dirty="0">
                <a:solidFill>
                  <a:srgbClr val="A50021"/>
                </a:solidFill>
                <a:cs typeface="Arial" pitchFamily="34" charset="0"/>
              </a:rPr>
              <a:t>Impact/ (</a:t>
            </a:r>
            <a:r>
              <a:rPr lang="en-GB" altLang="en-US" sz="1600" b="1" dirty="0" err="1">
                <a:solidFill>
                  <a:srgbClr val="A50021"/>
                </a:solidFill>
                <a:cs typeface="Arial" pitchFamily="34" charset="0"/>
              </a:rPr>
              <a:t>Objectif</a:t>
            </a:r>
            <a:r>
              <a:rPr lang="en-GB" altLang="en-US" sz="1600" b="1" dirty="0">
                <a:solidFill>
                  <a:srgbClr val="A50021"/>
                </a:solidFill>
                <a:cs typeface="Arial" pitchFamily="34" charset="0"/>
              </a:rPr>
              <a:t> </a:t>
            </a:r>
            <a:r>
              <a:rPr lang="en-GB" altLang="en-US" sz="1600" b="1" dirty="0" err="1">
                <a:solidFill>
                  <a:srgbClr val="A50021"/>
                </a:solidFill>
                <a:cs typeface="Arial" pitchFamily="34" charset="0"/>
              </a:rPr>
              <a:t>général</a:t>
            </a:r>
            <a:r>
              <a:rPr lang="en-GB" altLang="en-US" sz="1600" b="1" dirty="0">
                <a:solidFill>
                  <a:srgbClr val="A50021"/>
                </a:solidFill>
                <a:cs typeface="Arial" pitchFamily="34" charset="0"/>
              </a:rPr>
              <a:t>)</a:t>
            </a:r>
          </a:p>
        </p:txBody>
      </p:sp>
      <p:sp>
        <p:nvSpPr>
          <p:cNvPr id="30" name="Rectangle 21"/>
          <p:cNvSpPr>
            <a:spLocks noChangeArrowheads="1"/>
          </p:cNvSpPr>
          <p:nvPr/>
        </p:nvSpPr>
        <p:spPr bwMode="auto">
          <a:xfrm>
            <a:off x="167365" y="2051051"/>
            <a:ext cx="1598613" cy="582199"/>
          </a:xfrm>
          <a:prstGeom prst="rect">
            <a:avLst/>
          </a:prstGeom>
          <a:noFill/>
          <a:ln w="9525">
            <a:noFill/>
            <a:miter lim="800000"/>
            <a:headEnd/>
            <a:tailEnd/>
          </a:ln>
        </p:spPr>
        <p:txBody>
          <a:bodyPr lIns="90478" tIns="44444" rIns="90478" bIns="44444">
            <a:spAutoFit/>
          </a:bodyPr>
          <a:lstStyle/>
          <a:p>
            <a:pPr eaLnBrk="0" hangingPunct="0">
              <a:spcBef>
                <a:spcPct val="50000"/>
              </a:spcBef>
            </a:pPr>
            <a:r>
              <a:rPr lang="en-GB" altLang="en-US" sz="1600" b="1" dirty="0" err="1">
                <a:solidFill>
                  <a:srgbClr val="A50021"/>
                </a:solidFill>
                <a:cs typeface="Arial" pitchFamily="34" charset="0"/>
              </a:rPr>
              <a:t>Objectif</a:t>
            </a:r>
            <a:r>
              <a:rPr lang="en-GB" altLang="en-US" sz="1600" b="1" dirty="0">
                <a:solidFill>
                  <a:srgbClr val="A50021"/>
                </a:solidFill>
                <a:cs typeface="Arial" pitchFamily="34" charset="0"/>
              </a:rPr>
              <a:t> </a:t>
            </a:r>
            <a:r>
              <a:rPr lang="en-GB" altLang="en-US" sz="1600" b="1" dirty="0" err="1">
                <a:solidFill>
                  <a:srgbClr val="A50021"/>
                </a:solidFill>
                <a:cs typeface="Arial" pitchFamily="34" charset="0"/>
              </a:rPr>
              <a:t>spécifique</a:t>
            </a:r>
            <a:endParaRPr lang="fr-BE" altLang="en-US" sz="1600" b="1" dirty="0">
              <a:solidFill>
                <a:srgbClr val="A50021"/>
              </a:solidFill>
              <a:cs typeface="Arial" pitchFamily="34" charset="0"/>
            </a:endParaRPr>
          </a:p>
        </p:txBody>
      </p:sp>
      <p:sp>
        <p:nvSpPr>
          <p:cNvPr id="31" name="Rectangle 22"/>
          <p:cNvSpPr>
            <a:spLocks noChangeArrowheads="1"/>
          </p:cNvSpPr>
          <p:nvPr/>
        </p:nvSpPr>
        <p:spPr bwMode="auto">
          <a:xfrm>
            <a:off x="151245" y="2965450"/>
            <a:ext cx="1598613" cy="335977"/>
          </a:xfrm>
          <a:prstGeom prst="rect">
            <a:avLst/>
          </a:prstGeom>
          <a:noFill/>
          <a:ln w="9525">
            <a:noFill/>
            <a:miter lim="800000"/>
            <a:headEnd/>
            <a:tailEnd/>
          </a:ln>
        </p:spPr>
        <p:txBody>
          <a:bodyPr lIns="90478" tIns="44444" rIns="90478" bIns="44444">
            <a:spAutoFit/>
          </a:bodyPr>
          <a:lstStyle/>
          <a:p>
            <a:pPr eaLnBrk="0" hangingPunct="0">
              <a:spcBef>
                <a:spcPct val="50000"/>
              </a:spcBef>
            </a:pPr>
            <a:r>
              <a:rPr lang="en-GB" altLang="en-US" sz="1600" b="1" dirty="0" err="1">
                <a:solidFill>
                  <a:srgbClr val="A50021"/>
                </a:solidFill>
                <a:cs typeface="Arial" pitchFamily="34" charset="0"/>
              </a:rPr>
              <a:t>Résultats</a:t>
            </a:r>
            <a:endParaRPr lang="fr-BE" altLang="en-US" sz="1600" b="1" dirty="0">
              <a:solidFill>
                <a:srgbClr val="CC3300"/>
              </a:solidFill>
              <a:cs typeface="Arial" pitchFamily="34" charset="0"/>
            </a:endParaRPr>
          </a:p>
        </p:txBody>
      </p:sp>
      <p:sp>
        <p:nvSpPr>
          <p:cNvPr id="32" name="Rectangle 23"/>
          <p:cNvSpPr>
            <a:spLocks noChangeArrowheads="1"/>
          </p:cNvSpPr>
          <p:nvPr/>
        </p:nvSpPr>
        <p:spPr bwMode="auto">
          <a:xfrm>
            <a:off x="302243" y="3734782"/>
            <a:ext cx="1598613" cy="606821"/>
          </a:xfrm>
          <a:prstGeom prst="rect">
            <a:avLst/>
          </a:prstGeom>
          <a:noFill/>
          <a:ln w="9525">
            <a:noFill/>
            <a:miter lim="800000"/>
            <a:headEnd/>
            <a:tailEnd/>
          </a:ln>
        </p:spPr>
        <p:txBody>
          <a:bodyPr lIns="90478" tIns="44444" rIns="90478" bIns="44444">
            <a:spAutoFit/>
          </a:bodyPr>
          <a:lstStyle/>
          <a:p>
            <a:pPr eaLnBrk="0" hangingPunct="0">
              <a:spcBef>
                <a:spcPct val="50000"/>
              </a:spcBef>
            </a:pPr>
            <a:r>
              <a:rPr lang="en-GB" altLang="en-US" sz="1600" b="1" dirty="0" err="1">
                <a:cs typeface="Arial" pitchFamily="34" charset="0"/>
              </a:rPr>
              <a:t>Activités</a:t>
            </a:r>
            <a:endParaRPr lang="en-GB" altLang="en-US" sz="1600" b="1" dirty="0">
              <a:cs typeface="Arial" pitchFamily="34" charset="0"/>
            </a:endParaRPr>
          </a:p>
          <a:p>
            <a:pPr eaLnBrk="0" hangingPunct="0">
              <a:spcBef>
                <a:spcPct val="10000"/>
              </a:spcBef>
            </a:pPr>
            <a:r>
              <a:rPr lang="en-GB" altLang="en-US" sz="1600" b="1" dirty="0">
                <a:cs typeface="Arial" pitchFamily="34" charset="0"/>
              </a:rPr>
              <a:t>(</a:t>
            </a:r>
            <a:r>
              <a:rPr lang="en-GB" altLang="en-US" sz="1600" b="1" dirty="0" err="1">
                <a:cs typeface="Arial" pitchFamily="34" charset="0"/>
              </a:rPr>
              <a:t>optionnel</a:t>
            </a:r>
            <a:r>
              <a:rPr lang="en-GB" altLang="en-US" sz="1600" b="1" dirty="0">
                <a:cs typeface="Arial" pitchFamily="34" charset="0"/>
              </a:rPr>
              <a:t>)</a:t>
            </a:r>
            <a:endParaRPr lang="fr-BE" altLang="en-US" sz="1600" b="1" dirty="0">
              <a:cs typeface="Arial" pitchFamily="34" charset="0"/>
            </a:endParaRPr>
          </a:p>
        </p:txBody>
      </p:sp>
      <p:sp>
        <p:nvSpPr>
          <p:cNvPr id="33" name="Rectangle 13"/>
          <p:cNvSpPr>
            <a:spLocks noChangeArrowheads="1"/>
          </p:cNvSpPr>
          <p:nvPr/>
        </p:nvSpPr>
        <p:spPr bwMode="auto">
          <a:xfrm>
            <a:off x="6124575" y="3617479"/>
            <a:ext cx="1377950" cy="677863"/>
          </a:xfrm>
          <a:prstGeom prst="rect">
            <a:avLst/>
          </a:prstGeom>
          <a:solidFill>
            <a:srgbClr val="FBB3C1"/>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5</a:t>
            </a:r>
          </a:p>
        </p:txBody>
      </p:sp>
      <p:sp>
        <p:nvSpPr>
          <p:cNvPr id="42" name="Rectangle 10"/>
          <p:cNvSpPr>
            <a:spLocks noChangeArrowheads="1"/>
          </p:cNvSpPr>
          <p:nvPr/>
        </p:nvSpPr>
        <p:spPr bwMode="auto">
          <a:xfrm>
            <a:off x="4551364" y="2051050"/>
            <a:ext cx="1387475" cy="685800"/>
          </a:xfrm>
          <a:prstGeom prst="rect">
            <a:avLst/>
          </a:prstGeom>
          <a:solidFill>
            <a:srgbClr val="FEAD36"/>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12</a:t>
            </a:r>
          </a:p>
        </p:txBody>
      </p:sp>
      <p:sp>
        <p:nvSpPr>
          <p:cNvPr id="43" name="Rectangle 12"/>
          <p:cNvSpPr>
            <a:spLocks noChangeArrowheads="1"/>
          </p:cNvSpPr>
          <p:nvPr/>
        </p:nvSpPr>
        <p:spPr bwMode="auto">
          <a:xfrm>
            <a:off x="4535488" y="1263650"/>
            <a:ext cx="1403350" cy="685800"/>
          </a:xfrm>
          <a:prstGeom prst="rect">
            <a:avLst/>
          </a:prstGeom>
          <a:solidFill>
            <a:srgbClr val="E38801"/>
          </a:solidFill>
          <a:ln w="12700">
            <a:solidFill>
              <a:schemeClr val="tx1"/>
            </a:solidFill>
            <a:miter lim="800000"/>
            <a:headEnd/>
            <a:tailEnd/>
          </a:ln>
        </p:spPr>
        <p:txBody>
          <a:bodyPr wrap="none" lIns="91429" tIns="45714" rIns="91429" bIns="45714" anchor="ctr"/>
          <a:lstStyle/>
          <a:p>
            <a:pPr eaLnBrk="0" hangingPunct="0"/>
            <a:r>
              <a:rPr lang="fr-BE" altLang="en-US" sz="4000">
                <a:solidFill>
                  <a:srgbClr val="000000"/>
                </a:solidFill>
                <a:cs typeface="Arial" pitchFamily="34" charset="0"/>
              </a:rPr>
              <a:t>10</a:t>
            </a:r>
          </a:p>
        </p:txBody>
      </p:sp>
      <p:sp>
        <p:nvSpPr>
          <p:cNvPr id="2" name="Espace réservé du pied de page 1"/>
          <p:cNvSpPr>
            <a:spLocks noGrp="1"/>
          </p:cNvSpPr>
          <p:nvPr>
            <p:ph type="ftr" sz="quarter" idx="11"/>
          </p:nvPr>
        </p:nvSpPr>
        <p:spPr>
          <a:xfrm>
            <a:off x="1900856" y="4017963"/>
            <a:ext cx="3171207" cy="231775"/>
          </a:xfrm>
        </p:spPr>
        <p:txBody>
          <a:bodyPr/>
          <a:lstStyle/>
          <a:p>
            <a:pPr>
              <a:defRPr/>
            </a:pPr>
            <a:r>
              <a:rPr lang="fr-FR" dirty="0"/>
              <a:t>S1_Matrice_cadre_logique_PowerPoint_version du 09/09/2014</a:t>
            </a:r>
          </a:p>
        </p:txBody>
      </p:sp>
    </p:spTree>
    <p:extLst>
      <p:ext uri="{BB962C8B-B14F-4D97-AF65-F5344CB8AC3E}">
        <p14:creationId xmlns:p14="http://schemas.microsoft.com/office/powerpoint/2010/main" val="102209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P spid="13" grpId="0" animBg="1"/>
      <p:bldP spid="15" grpId="0" animBg="1"/>
      <p:bldP spid="16" grpId="0" animBg="1"/>
      <p:bldP spid="17" grpId="0" animBg="1"/>
      <p:bldP spid="19" grpId="0" animBg="1"/>
      <p:bldP spid="21" grpId="0" animBg="1"/>
      <p:bldP spid="22" grpId="0" animBg="1"/>
      <p:bldP spid="23" grpId="0" animBg="1"/>
      <p:bldP spid="24" grpId="0"/>
      <p:bldP spid="25" grpId="0"/>
      <p:bldP spid="26" grpId="0"/>
      <p:bldP spid="27" grpId="0"/>
      <p:bldP spid="28" grpId="0"/>
      <p:bldP spid="30" grpId="0"/>
      <p:bldP spid="31" grpId="0"/>
      <p:bldP spid="32" grpId="0"/>
      <p:bldP spid="33" grpId="0" animBg="1"/>
      <p:bldP spid="42" grpId="0" animBg="1"/>
      <p:bldP spid="4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12700" y="-65088"/>
            <a:ext cx="6516688" cy="512763"/>
          </a:xfrm>
          <a:prstGeom prst="rect">
            <a:avLst/>
          </a:prstGeom>
        </p:spPr>
        <p:txBody>
          <a:bodyPr lIns="68766" tIns="34383" rIns="68766" bIns="34383" anchor="ctr"/>
          <a:lstStyle/>
          <a:p>
            <a:pPr>
              <a:spcBef>
                <a:spcPts val="1200"/>
              </a:spcBef>
              <a:defRPr/>
            </a:pPr>
            <a:endParaRPr lang="fr-FR"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mj-ea"/>
              <a:cs typeface="Arial" pitchFamily="34" charset="0"/>
            </a:endParaRPr>
          </a:p>
        </p:txBody>
      </p:sp>
      <p:sp>
        <p:nvSpPr>
          <p:cNvPr id="6" name="Espace réservé du numéro de diapositive 5"/>
          <p:cNvSpPr>
            <a:spLocks noGrp="1"/>
          </p:cNvSpPr>
          <p:nvPr>
            <p:ph type="sldNum" sz="quarter" idx="12"/>
          </p:nvPr>
        </p:nvSpPr>
        <p:spPr/>
        <p:txBody>
          <a:bodyPr/>
          <a:lstStyle/>
          <a:p>
            <a:pPr>
              <a:defRPr/>
            </a:pPr>
            <a:fld id="{0EFCBC95-732A-43CF-B38A-A1C746A41BC9}" type="slidenum">
              <a:rPr lang="fr-FR"/>
              <a:pPr>
                <a:defRPr/>
              </a:pPr>
              <a:t>20</a:t>
            </a:fld>
            <a:endParaRPr lang="fr-FR" dirty="0"/>
          </a:p>
        </p:txBody>
      </p:sp>
      <p:sp>
        <p:nvSpPr>
          <p:cNvPr id="2" name="Rectangle 1"/>
          <p:cNvSpPr/>
          <p:nvPr/>
        </p:nvSpPr>
        <p:spPr>
          <a:xfrm>
            <a:off x="28404" y="25910"/>
            <a:ext cx="6395005" cy="392627"/>
          </a:xfrm>
          <a:prstGeom prst="rect">
            <a:avLst/>
          </a:prstGeom>
        </p:spPr>
        <p:txBody>
          <a:bodyPr wrap="square" lIns="68790" tIns="34395" rIns="68790" bIns="34395">
            <a:spAutoFit/>
          </a:bodyPr>
          <a:lstStyle/>
          <a:p>
            <a:pPr algn="r"/>
            <a:r>
              <a:rPr lang="fr-FR" altLang="en-US" sz="2100" b="1" dirty="0">
                <a:ln w="10541" cmpd="sng">
                  <a:solidFill>
                    <a:schemeClr val="accent1">
                      <a:shade val="88000"/>
                      <a:satMod val="110000"/>
                    </a:schemeClr>
                  </a:solidFill>
                  <a:prstDash val="solid"/>
                </a:ln>
                <a:solidFill>
                  <a:schemeClr val="tx2"/>
                </a:solidFill>
                <a:cs typeface="Arial" panose="020B0604020202020204" pitchFamily="34" charset="0"/>
              </a:rPr>
              <a:t>La logique « en cascade »</a:t>
            </a:r>
            <a:endParaRPr lang="fr-BE" sz="2100" dirty="0"/>
          </a:p>
        </p:txBody>
      </p:sp>
      <p:grpSp>
        <p:nvGrpSpPr>
          <p:cNvPr id="50" name="Groupe 49"/>
          <p:cNvGrpSpPr/>
          <p:nvPr/>
        </p:nvGrpSpPr>
        <p:grpSpPr>
          <a:xfrm>
            <a:off x="282105" y="160316"/>
            <a:ext cx="2073466" cy="2936137"/>
            <a:chOff x="334829" y="253593"/>
            <a:chExt cx="2460986" cy="4644493"/>
          </a:xfrm>
        </p:grpSpPr>
        <p:grpSp>
          <p:nvGrpSpPr>
            <p:cNvPr id="40" name="Groupe 39"/>
            <p:cNvGrpSpPr/>
            <p:nvPr/>
          </p:nvGrpSpPr>
          <p:grpSpPr>
            <a:xfrm>
              <a:off x="334829" y="253593"/>
              <a:ext cx="2160240" cy="4644493"/>
              <a:chOff x="360429" y="506712"/>
              <a:chExt cx="2160240" cy="4644493"/>
            </a:xfrm>
          </p:grpSpPr>
          <p:sp>
            <p:nvSpPr>
              <p:cNvPr id="7" name="Rectangle à coins arrondis 6"/>
              <p:cNvSpPr/>
              <p:nvPr/>
            </p:nvSpPr>
            <p:spPr>
              <a:xfrm>
                <a:off x="360429" y="506712"/>
                <a:ext cx="2160240" cy="86409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fr-BE" sz="1800" b="1" dirty="0"/>
                  <a:t>Cadre logique du PAPS ESRS</a:t>
                </a:r>
              </a:p>
            </p:txBody>
          </p:sp>
          <p:sp>
            <p:nvSpPr>
              <p:cNvPr id="10" name="Rectangle 9"/>
              <p:cNvSpPr/>
              <p:nvPr/>
            </p:nvSpPr>
            <p:spPr>
              <a:xfrm>
                <a:off x="408496" y="1450347"/>
                <a:ext cx="2064105" cy="864096"/>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fr-BE" b="1" dirty="0">
                    <a:solidFill>
                      <a:schemeClr val="tx1"/>
                    </a:solidFill>
                  </a:rPr>
                  <a:t>Objectifs Généraux</a:t>
                </a:r>
              </a:p>
            </p:txBody>
          </p:sp>
          <p:sp>
            <p:nvSpPr>
              <p:cNvPr id="14" name="Rectangle 13"/>
              <p:cNvSpPr/>
              <p:nvPr/>
            </p:nvSpPr>
            <p:spPr>
              <a:xfrm>
                <a:off x="424711" y="2406368"/>
                <a:ext cx="2064105" cy="864096"/>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fr-BE" b="1" dirty="0">
                    <a:solidFill>
                      <a:schemeClr val="tx1"/>
                    </a:solidFill>
                  </a:rPr>
                  <a:t>Objectifs spécifiques</a:t>
                </a:r>
              </a:p>
            </p:txBody>
          </p:sp>
          <p:sp>
            <p:nvSpPr>
              <p:cNvPr id="15" name="Rectangle 14"/>
              <p:cNvSpPr/>
              <p:nvPr/>
            </p:nvSpPr>
            <p:spPr>
              <a:xfrm>
                <a:off x="397027" y="3342535"/>
                <a:ext cx="2064105" cy="864096"/>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fr-BE" b="1" dirty="0">
                    <a:solidFill>
                      <a:schemeClr val="tx1"/>
                    </a:solidFill>
                  </a:rPr>
                  <a:t>Résultats </a:t>
                </a:r>
              </a:p>
            </p:txBody>
          </p:sp>
          <p:sp>
            <p:nvSpPr>
              <p:cNvPr id="16" name="Rectangle 15"/>
              <p:cNvSpPr/>
              <p:nvPr/>
            </p:nvSpPr>
            <p:spPr>
              <a:xfrm>
                <a:off x="397027" y="4287109"/>
                <a:ext cx="2064105" cy="864096"/>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fr-BE" b="1" dirty="0">
                    <a:solidFill>
                      <a:schemeClr val="tx1"/>
                    </a:solidFill>
                  </a:rPr>
                  <a:t>Activités</a:t>
                </a:r>
              </a:p>
            </p:txBody>
          </p:sp>
        </p:grpSp>
        <p:sp>
          <p:nvSpPr>
            <p:cNvPr id="13" name="Triangle isocèle 12"/>
            <p:cNvSpPr/>
            <p:nvPr/>
          </p:nvSpPr>
          <p:spPr>
            <a:xfrm>
              <a:off x="2551802" y="1961082"/>
              <a:ext cx="218901" cy="200483"/>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BE"/>
            </a:p>
          </p:txBody>
        </p:sp>
        <p:sp>
          <p:nvSpPr>
            <p:cNvPr id="35" name="Triangle isocèle 34"/>
            <p:cNvSpPr/>
            <p:nvPr/>
          </p:nvSpPr>
          <p:spPr>
            <a:xfrm>
              <a:off x="2557771" y="2917103"/>
              <a:ext cx="218901" cy="200483"/>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BE"/>
            </a:p>
          </p:txBody>
        </p:sp>
        <p:sp>
          <p:nvSpPr>
            <p:cNvPr id="36" name="Triangle isocèle 35"/>
            <p:cNvSpPr/>
            <p:nvPr/>
          </p:nvSpPr>
          <p:spPr>
            <a:xfrm>
              <a:off x="2576914" y="3833507"/>
              <a:ext cx="218901" cy="200483"/>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BE"/>
            </a:p>
          </p:txBody>
        </p:sp>
      </p:grpSp>
      <p:grpSp>
        <p:nvGrpSpPr>
          <p:cNvPr id="49" name="Groupe 48"/>
          <p:cNvGrpSpPr/>
          <p:nvPr/>
        </p:nvGrpSpPr>
        <p:grpSpPr>
          <a:xfrm>
            <a:off x="2189748" y="727504"/>
            <a:ext cx="2574171" cy="2985628"/>
            <a:chOff x="2599000" y="1150793"/>
            <a:chExt cx="3055270" cy="4722780"/>
          </a:xfrm>
        </p:grpSpPr>
        <p:grpSp>
          <p:nvGrpSpPr>
            <p:cNvPr id="43" name="Groupe 42"/>
            <p:cNvGrpSpPr/>
            <p:nvPr/>
          </p:nvGrpSpPr>
          <p:grpSpPr>
            <a:xfrm>
              <a:off x="3152010" y="1150793"/>
              <a:ext cx="2167779" cy="4722780"/>
              <a:chOff x="3152010" y="1150793"/>
              <a:chExt cx="2167779" cy="4722780"/>
            </a:xfrm>
          </p:grpSpPr>
          <p:sp>
            <p:nvSpPr>
              <p:cNvPr id="11" name="Rectangle à coins arrondis 10"/>
              <p:cNvSpPr/>
              <p:nvPr/>
            </p:nvSpPr>
            <p:spPr>
              <a:xfrm>
                <a:off x="3152010" y="1150793"/>
                <a:ext cx="2167779" cy="86409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BE" sz="1800" b="1" dirty="0"/>
                  <a:t>Cadre logique du résultat</a:t>
                </a:r>
              </a:p>
            </p:txBody>
          </p:sp>
          <p:sp>
            <p:nvSpPr>
              <p:cNvPr id="25" name="Rectangle 24"/>
              <p:cNvSpPr/>
              <p:nvPr/>
            </p:nvSpPr>
            <p:spPr>
              <a:xfrm>
                <a:off x="3246858" y="2195708"/>
                <a:ext cx="2064105" cy="8640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BE" b="1" dirty="0">
                    <a:solidFill>
                      <a:schemeClr val="tx1"/>
                    </a:solidFill>
                  </a:rPr>
                  <a:t>Objectifs Généraux</a:t>
                </a:r>
              </a:p>
            </p:txBody>
          </p:sp>
          <p:sp>
            <p:nvSpPr>
              <p:cNvPr id="27" name="Rectangle 26"/>
              <p:cNvSpPr/>
              <p:nvPr/>
            </p:nvSpPr>
            <p:spPr>
              <a:xfrm>
                <a:off x="3246859" y="3142572"/>
                <a:ext cx="2064105" cy="8640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BE" b="1" dirty="0">
                    <a:solidFill>
                      <a:schemeClr val="tx1"/>
                    </a:solidFill>
                  </a:rPr>
                  <a:t>Objectifs spécifiques</a:t>
                </a:r>
              </a:p>
            </p:txBody>
          </p:sp>
          <p:sp>
            <p:nvSpPr>
              <p:cNvPr id="30" name="Rectangle 29"/>
              <p:cNvSpPr/>
              <p:nvPr/>
            </p:nvSpPr>
            <p:spPr>
              <a:xfrm>
                <a:off x="3246857" y="4082993"/>
                <a:ext cx="2064105" cy="8640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BE" b="1" dirty="0">
                    <a:solidFill>
                      <a:schemeClr val="tx1"/>
                    </a:solidFill>
                  </a:rPr>
                  <a:t>Résultats </a:t>
                </a:r>
              </a:p>
            </p:txBody>
          </p:sp>
          <p:sp>
            <p:nvSpPr>
              <p:cNvPr id="32" name="Rectangle 31"/>
              <p:cNvSpPr/>
              <p:nvPr/>
            </p:nvSpPr>
            <p:spPr>
              <a:xfrm>
                <a:off x="3246856" y="5009477"/>
                <a:ext cx="2064105" cy="8640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fr-BE" b="1" dirty="0">
                    <a:solidFill>
                      <a:schemeClr val="tx1"/>
                    </a:solidFill>
                  </a:rPr>
                  <a:t>Activités</a:t>
                </a:r>
              </a:p>
            </p:txBody>
          </p:sp>
        </p:grpSp>
        <p:sp>
          <p:nvSpPr>
            <p:cNvPr id="37" name="Triangle isocèle 36"/>
            <p:cNvSpPr/>
            <p:nvPr/>
          </p:nvSpPr>
          <p:spPr>
            <a:xfrm>
              <a:off x="5435368" y="2966106"/>
              <a:ext cx="218901" cy="200483"/>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BE"/>
            </a:p>
          </p:txBody>
        </p:sp>
        <p:sp>
          <p:nvSpPr>
            <p:cNvPr id="38" name="Triangle isocèle 37"/>
            <p:cNvSpPr/>
            <p:nvPr/>
          </p:nvSpPr>
          <p:spPr>
            <a:xfrm>
              <a:off x="5435369" y="3906426"/>
              <a:ext cx="218901" cy="200483"/>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BE"/>
            </a:p>
          </p:txBody>
        </p:sp>
        <p:sp>
          <p:nvSpPr>
            <p:cNvPr id="39" name="Triangle isocèle 38"/>
            <p:cNvSpPr/>
            <p:nvPr/>
          </p:nvSpPr>
          <p:spPr>
            <a:xfrm>
              <a:off x="5435369" y="4898086"/>
              <a:ext cx="218901" cy="200483"/>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BE"/>
            </a:p>
          </p:txBody>
        </p:sp>
        <p:sp>
          <p:nvSpPr>
            <p:cNvPr id="42" name="Bouton d'action : Précédent 41">
              <a:hlinkClick r:id="" action="ppaction://hlinkshowjump?jump=previousslide" highlightClick="1"/>
            </p:cNvPr>
            <p:cNvSpPr/>
            <p:nvPr/>
          </p:nvSpPr>
          <p:spPr>
            <a:xfrm>
              <a:off x="2599000" y="4576285"/>
              <a:ext cx="465646" cy="316958"/>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grpSp>
      <p:grpSp>
        <p:nvGrpSpPr>
          <p:cNvPr id="48" name="Groupe 47"/>
          <p:cNvGrpSpPr/>
          <p:nvPr/>
        </p:nvGrpSpPr>
        <p:grpSpPr>
          <a:xfrm>
            <a:off x="4641496" y="1239749"/>
            <a:ext cx="2566527" cy="3078111"/>
            <a:chOff x="5508966" y="1961082"/>
            <a:chExt cx="3046197" cy="4869073"/>
          </a:xfrm>
        </p:grpSpPr>
        <p:sp>
          <p:nvSpPr>
            <p:cNvPr id="12" name="Rectangle à coins arrondis 11"/>
            <p:cNvSpPr/>
            <p:nvPr/>
          </p:nvSpPr>
          <p:spPr>
            <a:xfrm>
              <a:off x="6008524" y="1961082"/>
              <a:ext cx="2359406" cy="86409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BE" sz="1700" b="1" dirty="0">
                  <a:solidFill>
                    <a:schemeClr val="bg1"/>
                  </a:solidFill>
                </a:rPr>
                <a:t>Cadre logique des projets pilotes</a:t>
              </a:r>
            </a:p>
          </p:txBody>
        </p:sp>
        <p:sp>
          <p:nvSpPr>
            <p:cNvPr id="26" name="Rectangle 25"/>
            <p:cNvSpPr/>
            <p:nvPr/>
          </p:nvSpPr>
          <p:spPr>
            <a:xfrm>
              <a:off x="6156175" y="3117586"/>
              <a:ext cx="2064105" cy="86409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BE" b="1" dirty="0">
                  <a:solidFill>
                    <a:schemeClr val="tx1"/>
                  </a:solidFill>
                </a:rPr>
                <a:t>Objectifs Généraux</a:t>
              </a:r>
            </a:p>
          </p:txBody>
        </p:sp>
        <p:sp>
          <p:nvSpPr>
            <p:cNvPr id="28" name="Rectangle 27"/>
            <p:cNvSpPr/>
            <p:nvPr/>
          </p:nvSpPr>
          <p:spPr>
            <a:xfrm>
              <a:off x="6160947" y="4050511"/>
              <a:ext cx="2064105" cy="86409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BE" b="1" dirty="0">
                  <a:solidFill>
                    <a:schemeClr val="tx1"/>
                  </a:solidFill>
                </a:rPr>
                <a:t>Objectifs spécifiques</a:t>
              </a:r>
            </a:p>
          </p:txBody>
        </p:sp>
        <p:sp>
          <p:nvSpPr>
            <p:cNvPr id="31" name="Rectangle 30"/>
            <p:cNvSpPr/>
            <p:nvPr/>
          </p:nvSpPr>
          <p:spPr>
            <a:xfrm>
              <a:off x="6156176" y="5009477"/>
              <a:ext cx="2064105" cy="86409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BE" b="1" dirty="0">
                  <a:solidFill>
                    <a:schemeClr val="tx1"/>
                  </a:solidFill>
                </a:rPr>
                <a:t>Résultats </a:t>
              </a:r>
            </a:p>
          </p:txBody>
        </p:sp>
        <p:sp>
          <p:nvSpPr>
            <p:cNvPr id="33" name="Rectangle 32"/>
            <p:cNvSpPr/>
            <p:nvPr/>
          </p:nvSpPr>
          <p:spPr>
            <a:xfrm>
              <a:off x="6160947" y="5966059"/>
              <a:ext cx="2064105" cy="86409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BE" b="1" dirty="0">
                  <a:solidFill>
                    <a:schemeClr val="tx1"/>
                  </a:solidFill>
                </a:rPr>
                <a:t>Activités</a:t>
              </a:r>
            </a:p>
          </p:txBody>
        </p:sp>
        <p:sp>
          <p:nvSpPr>
            <p:cNvPr id="44" name="Triangle isocèle 43"/>
            <p:cNvSpPr/>
            <p:nvPr/>
          </p:nvSpPr>
          <p:spPr>
            <a:xfrm>
              <a:off x="8325993" y="3853270"/>
              <a:ext cx="218901" cy="200483"/>
            </a:xfrm>
            <a:prstGeom prst="triangl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BE"/>
            </a:p>
          </p:txBody>
        </p:sp>
        <p:sp>
          <p:nvSpPr>
            <p:cNvPr id="45" name="Triangle isocèle 44"/>
            <p:cNvSpPr/>
            <p:nvPr/>
          </p:nvSpPr>
          <p:spPr>
            <a:xfrm>
              <a:off x="8325994" y="4814365"/>
              <a:ext cx="218901" cy="200483"/>
            </a:xfrm>
            <a:prstGeom prst="triangl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BE"/>
            </a:p>
          </p:txBody>
        </p:sp>
        <p:sp>
          <p:nvSpPr>
            <p:cNvPr id="46" name="Triangle isocèle 45"/>
            <p:cNvSpPr/>
            <p:nvPr/>
          </p:nvSpPr>
          <p:spPr>
            <a:xfrm>
              <a:off x="8336262" y="5773331"/>
              <a:ext cx="218901" cy="200483"/>
            </a:xfrm>
            <a:prstGeom prst="triangl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BE"/>
            </a:p>
          </p:txBody>
        </p:sp>
        <p:sp>
          <p:nvSpPr>
            <p:cNvPr id="47" name="Bouton d'action : Précédent 46">
              <a:hlinkClick r:id="" action="ppaction://hlinkshowjump?jump=previousslide" highlightClick="1"/>
            </p:cNvPr>
            <p:cNvSpPr/>
            <p:nvPr/>
          </p:nvSpPr>
          <p:spPr>
            <a:xfrm>
              <a:off x="5508966" y="5575565"/>
              <a:ext cx="465646" cy="316958"/>
            </a:xfrm>
            <a:prstGeom prst="actionButtonBackPreviou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BE"/>
            </a:p>
          </p:txBody>
        </p:sp>
      </p:grpSp>
      <p:sp>
        <p:nvSpPr>
          <p:cNvPr id="51" name="Rectangle à coins arrondis 50"/>
          <p:cNvSpPr/>
          <p:nvPr/>
        </p:nvSpPr>
        <p:spPr>
          <a:xfrm>
            <a:off x="49026" y="78964"/>
            <a:ext cx="2336884" cy="3414091"/>
          </a:xfrm>
          <a:prstGeom prst="roundRect">
            <a:avLst/>
          </a:prstGeom>
          <a:noFill/>
          <a:ln w="50800" cmpd="sng">
            <a:solidFill>
              <a:srgbClr val="037C03"/>
            </a:solidFill>
          </a:ln>
        </p:spPr>
        <p:style>
          <a:lnRef idx="2">
            <a:schemeClr val="accent1">
              <a:shade val="50000"/>
            </a:schemeClr>
          </a:lnRef>
          <a:fillRef idx="1">
            <a:schemeClr val="accent1"/>
          </a:fillRef>
          <a:effectRef idx="0">
            <a:schemeClr val="accent1"/>
          </a:effectRef>
          <a:fontRef idx="minor">
            <a:schemeClr val="lt1"/>
          </a:fontRef>
        </p:style>
        <p:txBody>
          <a:bodyPr lIns="68790" tIns="34395" rIns="68790" bIns="34395" rtlCol="0" anchor="ctr"/>
          <a:lstStyle/>
          <a:p>
            <a:pPr algn="ctr"/>
            <a:endParaRPr lang="fr-BE"/>
          </a:p>
        </p:txBody>
      </p:sp>
      <p:sp>
        <p:nvSpPr>
          <p:cNvPr id="53" name="Légende encadrée 1 52"/>
          <p:cNvSpPr/>
          <p:nvPr/>
        </p:nvSpPr>
        <p:spPr>
          <a:xfrm>
            <a:off x="575930" y="3624925"/>
            <a:ext cx="1395393" cy="500241"/>
          </a:xfrm>
          <a:prstGeom prst="borderCallout1">
            <a:avLst>
              <a:gd name="adj1" fmla="val 847"/>
              <a:gd name="adj2" fmla="val 1776"/>
              <a:gd name="adj3" fmla="val -92572"/>
              <a:gd name="adj4" fmla="val 41762"/>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790" tIns="34395" rIns="68790" bIns="34395" rtlCol="0" anchor="ctr"/>
          <a:lstStyle/>
          <a:p>
            <a:pPr algn="ctr"/>
            <a:r>
              <a:rPr lang="fr-BE" b="1" dirty="0">
                <a:solidFill>
                  <a:schemeClr val="tx1"/>
                </a:solidFill>
              </a:rPr>
              <a:t>Voir Devis programme de croisière</a:t>
            </a:r>
          </a:p>
        </p:txBody>
      </p:sp>
      <p:sp>
        <p:nvSpPr>
          <p:cNvPr id="54" name="Légende encadrée 1 53"/>
          <p:cNvSpPr/>
          <p:nvPr/>
        </p:nvSpPr>
        <p:spPr>
          <a:xfrm>
            <a:off x="2242197" y="3801810"/>
            <a:ext cx="1395393" cy="500241"/>
          </a:xfrm>
          <a:prstGeom prst="borderCallout1">
            <a:avLst>
              <a:gd name="adj1" fmla="val 847"/>
              <a:gd name="adj2" fmla="val 1776"/>
              <a:gd name="adj3" fmla="val -81179"/>
              <a:gd name="adj4" fmla="val 34763"/>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790" tIns="34395" rIns="68790" bIns="34395" rtlCol="0" anchor="ctr"/>
          <a:lstStyle/>
          <a:p>
            <a:pPr algn="ctr"/>
            <a:r>
              <a:rPr lang="fr-BE" b="1" dirty="0">
                <a:solidFill>
                  <a:schemeClr val="tx1"/>
                </a:solidFill>
              </a:rPr>
              <a:t>Voir DPC &amp; marché MS1</a:t>
            </a:r>
          </a:p>
        </p:txBody>
      </p:sp>
      <p:sp>
        <p:nvSpPr>
          <p:cNvPr id="55" name="Rectangle à coins arrondis 54"/>
          <p:cNvSpPr/>
          <p:nvPr/>
        </p:nvSpPr>
        <p:spPr>
          <a:xfrm>
            <a:off x="2546422" y="504786"/>
            <a:ext cx="2217498" cy="3271716"/>
          </a:xfrm>
          <a:prstGeom prst="roundRect">
            <a:avLst/>
          </a:prstGeom>
          <a:noFill/>
          <a:ln w="50800" cmpd="sng">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790" tIns="34395" rIns="68790" bIns="34395" rtlCol="0" anchor="ctr"/>
          <a:lstStyle/>
          <a:p>
            <a:pPr algn="ctr"/>
            <a:endParaRPr lang="fr-BE"/>
          </a:p>
        </p:txBody>
      </p:sp>
      <p:sp>
        <p:nvSpPr>
          <p:cNvPr id="56" name="Rectangle à coins arrondis 55"/>
          <p:cNvSpPr/>
          <p:nvPr/>
        </p:nvSpPr>
        <p:spPr>
          <a:xfrm>
            <a:off x="4990525" y="1046144"/>
            <a:ext cx="2217498" cy="3271716"/>
          </a:xfrm>
          <a:prstGeom prst="roundRect">
            <a:avLst/>
          </a:prstGeom>
          <a:noFill/>
          <a:ln w="50800" cmpd="sng">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790" tIns="34395" rIns="68790" bIns="34395" rtlCol="0" anchor="ctr"/>
          <a:lstStyle/>
          <a:p>
            <a:pPr algn="ctr"/>
            <a:endParaRPr lang="fr-BE"/>
          </a:p>
        </p:txBody>
      </p:sp>
      <p:sp>
        <p:nvSpPr>
          <p:cNvPr id="57" name="Légende encadrée 1 56"/>
          <p:cNvSpPr/>
          <p:nvPr/>
        </p:nvSpPr>
        <p:spPr>
          <a:xfrm>
            <a:off x="5190813" y="447675"/>
            <a:ext cx="1338576" cy="399926"/>
          </a:xfrm>
          <a:prstGeom prst="borderCallout1">
            <a:avLst>
              <a:gd name="adj1" fmla="val 96111"/>
              <a:gd name="adj2" fmla="val -227"/>
              <a:gd name="adj3" fmla="val 145073"/>
              <a:gd name="adj4" fmla="val 47594"/>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68790" tIns="34395" rIns="68790" bIns="34395" rtlCol="0" anchor="ctr"/>
          <a:lstStyle/>
          <a:p>
            <a:pPr algn="ctr"/>
            <a:r>
              <a:rPr lang="fr-BE" b="1" dirty="0">
                <a:solidFill>
                  <a:schemeClr val="tx1"/>
                </a:solidFill>
              </a:rPr>
              <a:t> A réaliser dans le stage</a:t>
            </a:r>
          </a:p>
        </p:txBody>
      </p:sp>
      <p:sp>
        <p:nvSpPr>
          <p:cNvPr id="3" name="Espace réservé du pied de page 2"/>
          <p:cNvSpPr>
            <a:spLocks noGrp="1"/>
          </p:cNvSpPr>
          <p:nvPr>
            <p:ph type="ftr" sz="quarter" idx="11"/>
          </p:nvPr>
        </p:nvSpPr>
        <p:spPr>
          <a:xfrm>
            <a:off x="1971324" y="4017963"/>
            <a:ext cx="3100740" cy="231775"/>
          </a:xfrm>
        </p:spPr>
        <p:txBody>
          <a:bodyPr/>
          <a:lstStyle/>
          <a:p>
            <a:pPr>
              <a:defRPr/>
            </a:pPr>
            <a:r>
              <a:rPr lang="fr-FR" dirty="0"/>
              <a:t>S1_Matrice_cadre_logique_PowerPoint_version du 09/09/2014</a:t>
            </a:r>
          </a:p>
        </p:txBody>
      </p:sp>
    </p:spTree>
    <p:extLst>
      <p:ext uri="{BB962C8B-B14F-4D97-AF65-F5344CB8AC3E}">
        <p14:creationId xmlns:p14="http://schemas.microsoft.com/office/powerpoint/2010/main" val="168469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3" grpId="0" animBg="1"/>
      <p:bldP spid="54" grpId="0" animBg="1"/>
      <p:bldP spid="55" grpId="0" animBg="1"/>
      <p:bldP spid="56" grpId="0" animBg="1"/>
      <p:bldP spid="5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5035"/>
            <a:ext cx="6932612" cy="437815"/>
          </a:xfrm>
        </p:spPr>
        <p:txBody>
          <a:bodyPr/>
          <a:lstStyle/>
          <a:p>
            <a:pPr algn="l"/>
            <a:r>
              <a:rPr lang="fr-BE" sz="2100" b="1" dirty="0">
                <a:solidFill>
                  <a:schemeClr val="tx2"/>
                </a:solidFill>
              </a:rPr>
              <a:t>1</a:t>
            </a:r>
            <a:r>
              <a:rPr lang="fr-BE" sz="2100" b="1" baseline="30000" dirty="0">
                <a:solidFill>
                  <a:schemeClr val="tx2"/>
                </a:solidFill>
              </a:rPr>
              <a:t>ère</a:t>
            </a:r>
            <a:r>
              <a:rPr lang="fr-BE" sz="2100" b="1" dirty="0">
                <a:solidFill>
                  <a:schemeClr val="tx2"/>
                </a:solidFill>
              </a:rPr>
              <a:t> PARTIE DE L’EXERCICE « CADRE LOGIQUE »</a:t>
            </a:r>
          </a:p>
        </p:txBody>
      </p:sp>
      <p:sp>
        <p:nvSpPr>
          <p:cNvPr id="3" name="Espace réservé du contenu 2"/>
          <p:cNvSpPr>
            <a:spLocks noGrp="1"/>
          </p:cNvSpPr>
          <p:nvPr>
            <p:ph idx="1"/>
          </p:nvPr>
        </p:nvSpPr>
        <p:spPr>
          <a:xfrm>
            <a:off x="395685" y="367531"/>
            <a:ext cx="6932612" cy="3207987"/>
          </a:xfrm>
        </p:spPr>
        <p:txBody>
          <a:bodyPr/>
          <a:lstStyle/>
          <a:p>
            <a:pPr marL="0" indent="0">
              <a:buNone/>
            </a:pPr>
            <a:r>
              <a:rPr lang="fr-BE" b="1" dirty="0"/>
              <a:t>CONSIGNE.</a:t>
            </a:r>
          </a:p>
          <a:p>
            <a:pPr marL="0" indent="0">
              <a:buNone/>
            </a:pPr>
            <a:r>
              <a:rPr lang="fr-BE" dirty="0"/>
              <a:t>A partir des fiches qui sont à votre disposition, veuillez reconstituer la logique d’intervention du PAPS ESRS en prenant en compte les niveaux suivants:</a:t>
            </a:r>
          </a:p>
          <a:p>
            <a:r>
              <a:rPr lang="fr-BE" dirty="0"/>
              <a:t>Objectifs généraux du PAPS</a:t>
            </a:r>
          </a:p>
          <a:p>
            <a:r>
              <a:rPr lang="fr-BE" dirty="0"/>
              <a:t>Objectifs spécifiques du PAPS</a:t>
            </a:r>
          </a:p>
          <a:p>
            <a:r>
              <a:rPr lang="fr-BE" dirty="0"/>
              <a:t>Les 7 résultats du PAPS </a:t>
            </a:r>
          </a:p>
          <a:p>
            <a:r>
              <a:rPr lang="fr-BE" dirty="0"/>
              <a:t>Les activités du résultat x, réparties en sous-tâches.</a:t>
            </a:r>
          </a:p>
        </p:txBody>
      </p:sp>
      <p:sp>
        <p:nvSpPr>
          <p:cNvPr id="4" name="Espace réservé du pied de page 3"/>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
        <p:nvSpPr>
          <p:cNvPr id="5" name="Espace réservé du numéro de diapositive 4"/>
          <p:cNvSpPr>
            <a:spLocks noGrp="1"/>
          </p:cNvSpPr>
          <p:nvPr>
            <p:ph type="sldNum" sz="quarter" idx="12"/>
          </p:nvPr>
        </p:nvSpPr>
        <p:spPr/>
        <p:txBody>
          <a:bodyPr/>
          <a:lstStyle/>
          <a:p>
            <a:pPr>
              <a:defRPr/>
            </a:pPr>
            <a:fld id="{34EEF967-C779-47E5-AA45-FCCA75AF6217}" type="slidenum">
              <a:rPr lang="fr-FR" smtClean="0"/>
              <a:pPr>
                <a:defRPr/>
              </a:pPr>
              <a:t>21</a:t>
            </a:fld>
            <a:endParaRPr lang="fr-FR"/>
          </a:p>
        </p:txBody>
      </p:sp>
    </p:spTree>
    <p:extLst>
      <p:ext uri="{BB962C8B-B14F-4D97-AF65-F5344CB8AC3E}">
        <p14:creationId xmlns:p14="http://schemas.microsoft.com/office/powerpoint/2010/main" val="3303479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2" y="0"/>
            <a:ext cx="6516365" cy="511547"/>
          </a:xfrm>
          <a:prstGeom prst="rect">
            <a:avLst/>
          </a:prstGeom>
        </p:spPr>
        <p:txBody>
          <a:bodyPr lIns="68774" tIns="34387" rIns="68774" bIns="34387" anchor="ctr"/>
          <a:lstStyle/>
          <a:p>
            <a:pPr defTabSz="687741">
              <a:spcBef>
                <a:spcPts val="1200"/>
              </a:spcBef>
              <a:defRPr/>
            </a:pPr>
            <a:r>
              <a:rPr lang="fr-FR" sz="1800" b="1" dirty="0">
                <a:ln w="10541" cmpd="sng">
                  <a:solidFill>
                    <a:srgbClr val="4F81BD">
                      <a:shade val="88000"/>
                      <a:satMod val="110000"/>
                    </a:srgbClr>
                  </a:solidFill>
                  <a:prstDash val="solid"/>
                </a:ln>
                <a:solidFill>
                  <a:srgbClr val="1F497D"/>
                </a:solidFill>
                <a:ea typeface="+mj-ea"/>
                <a:cs typeface="Arial" pitchFamily="34" charset="0"/>
              </a:rPr>
              <a:t>Mise en situation: la logique d’intervention du PAPS ESRS</a:t>
            </a:r>
          </a:p>
        </p:txBody>
      </p:sp>
      <p:sp>
        <p:nvSpPr>
          <p:cNvPr id="6" name="Espace réservé du numéro de diapositive 5"/>
          <p:cNvSpPr>
            <a:spLocks noGrp="1"/>
          </p:cNvSpPr>
          <p:nvPr>
            <p:ph type="sldNum" sz="quarter" idx="12"/>
          </p:nvPr>
        </p:nvSpPr>
        <p:spPr/>
        <p:txBody>
          <a:bodyPr/>
          <a:lstStyle/>
          <a:p>
            <a:pPr>
              <a:defRPr/>
            </a:pPr>
            <a:fld id="{896AFF9D-287C-4AE0-9DDB-044C14EED2AB}" type="slidenum">
              <a:rPr lang="fr-FR">
                <a:solidFill>
                  <a:prstClr val="black">
                    <a:tint val="75000"/>
                  </a:prstClr>
                </a:solidFill>
              </a:rPr>
              <a:pPr>
                <a:defRPr/>
              </a:pPr>
              <a:t>22</a:t>
            </a:fld>
            <a:endParaRPr lang="fr-FR" dirty="0">
              <a:solidFill>
                <a:prstClr val="black">
                  <a:tint val="75000"/>
                </a:prstClr>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3" y="893123"/>
            <a:ext cx="7697595" cy="3323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extLst>
      <p:ext uri="{BB962C8B-B14F-4D97-AF65-F5344CB8AC3E}">
        <p14:creationId xmlns:p14="http://schemas.microsoft.com/office/powerpoint/2010/main" val="645547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1" y="0"/>
            <a:ext cx="6516365" cy="511547"/>
          </a:xfrm>
          <a:prstGeom prst="rect">
            <a:avLst/>
          </a:prstGeom>
        </p:spPr>
        <p:txBody>
          <a:bodyPr lIns="68782" tIns="34391" rIns="68782" bIns="34391" anchor="ctr"/>
          <a:lstStyle/>
          <a:p>
            <a:pPr defTabSz="687822">
              <a:spcBef>
                <a:spcPts val="1200"/>
              </a:spcBef>
              <a:defRPr/>
            </a:pPr>
            <a:r>
              <a:rPr lang="fr-FR" sz="1800" b="1" dirty="0">
                <a:ln w="10541" cmpd="sng">
                  <a:solidFill>
                    <a:schemeClr val="accent1">
                      <a:shade val="88000"/>
                      <a:satMod val="110000"/>
                    </a:schemeClr>
                  </a:solidFill>
                  <a:prstDash val="solid"/>
                </a:ln>
                <a:solidFill>
                  <a:schemeClr val="tx2"/>
                </a:solidFill>
                <a:ea typeface="+mj-ea"/>
                <a:cs typeface="Arial" pitchFamily="34" charset="0"/>
              </a:rPr>
              <a:t>Mise en situation: la logique d’intervention du PAPS ESRS</a:t>
            </a:r>
          </a:p>
        </p:txBody>
      </p:sp>
      <p:sp>
        <p:nvSpPr>
          <p:cNvPr id="6" name="Espace réservé du numéro de diapositive 5"/>
          <p:cNvSpPr>
            <a:spLocks noGrp="1"/>
          </p:cNvSpPr>
          <p:nvPr>
            <p:ph type="sldNum" sz="quarter" idx="12"/>
          </p:nvPr>
        </p:nvSpPr>
        <p:spPr/>
        <p:txBody>
          <a:bodyPr/>
          <a:lstStyle/>
          <a:p>
            <a:pPr>
              <a:defRPr/>
            </a:pPr>
            <a:fld id="{761BA1EC-EB7D-4A70-A056-6DD981C0D572}" type="slidenum">
              <a:rPr lang="fr-FR"/>
              <a:pPr>
                <a:defRPr/>
              </a:pPr>
              <a:t>23</a:t>
            </a:fld>
            <a:endParaRPr lang="fr-FR" dirty="0"/>
          </a:p>
        </p:txBody>
      </p:sp>
      <p:graphicFrame>
        <p:nvGraphicFramePr>
          <p:cNvPr id="2" name="Tableau 1"/>
          <p:cNvGraphicFramePr>
            <a:graphicFrameLocks noGrp="1"/>
          </p:cNvGraphicFramePr>
          <p:nvPr/>
        </p:nvGraphicFramePr>
        <p:xfrm>
          <a:off x="107950" y="368301"/>
          <a:ext cx="7367944" cy="3967634"/>
        </p:xfrm>
        <a:graphic>
          <a:graphicData uri="http://schemas.openxmlformats.org/drawingml/2006/table">
            <a:tbl>
              <a:tblPr firstRow="1" bandRow="1" bandCol="1">
                <a:tableStyleId>{5C22544A-7EE6-4342-B048-85BDC9FD1C3A}</a:tableStyleId>
              </a:tblPr>
              <a:tblGrid>
                <a:gridCol w="6983104">
                  <a:extLst>
                    <a:ext uri="{9D8B030D-6E8A-4147-A177-3AD203B41FA5}">
                      <a16:colId xmlns:a16="http://schemas.microsoft.com/office/drawing/2014/main" val="20000"/>
                    </a:ext>
                  </a:extLst>
                </a:gridCol>
                <a:gridCol w="328271">
                  <a:extLst>
                    <a:ext uri="{9D8B030D-6E8A-4147-A177-3AD203B41FA5}">
                      <a16:colId xmlns:a16="http://schemas.microsoft.com/office/drawing/2014/main" val="20001"/>
                    </a:ext>
                  </a:extLst>
                </a:gridCol>
                <a:gridCol w="56569">
                  <a:extLst>
                    <a:ext uri="{9D8B030D-6E8A-4147-A177-3AD203B41FA5}">
                      <a16:colId xmlns:a16="http://schemas.microsoft.com/office/drawing/2014/main" val="20002"/>
                    </a:ext>
                  </a:extLst>
                </a:gridCol>
              </a:tblGrid>
              <a:tr h="123523">
                <a:tc>
                  <a:txBody>
                    <a:bodyPr/>
                    <a:lstStyle/>
                    <a:p>
                      <a:pPr marL="457200" indent="-457200" algn="ctr">
                        <a:spcBef>
                          <a:spcPts val="450"/>
                        </a:spcBef>
                        <a:spcAft>
                          <a:spcPts val="270"/>
                        </a:spcAft>
                        <a:tabLst>
                          <a:tab pos="-457200" algn="l"/>
                        </a:tabLst>
                      </a:pPr>
                      <a:r>
                        <a:rPr lang="fr-FR" sz="500" dirty="0">
                          <a:effectLst/>
                        </a:rPr>
                        <a:t>LOGIQUE D'INTERVENTION</a:t>
                      </a:r>
                      <a:endParaRPr lang="fr-BE" sz="500" dirty="0">
                        <a:effectLst/>
                        <a:latin typeface="Times New Roman"/>
                        <a:ea typeface="Times New Roman"/>
                      </a:endParaRPr>
                    </a:p>
                  </a:txBody>
                  <a:tcPr marL="31169" marR="31169" marT="0" marB="0" anchor="ctr"/>
                </a:tc>
                <a:tc gridSpan="2">
                  <a:txBody>
                    <a:bodyPr/>
                    <a:lstStyle/>
                    <a:p>
                      <a:pPr marL="457200" indent="-457200" algn="just">
                        <a:spcAft>
                          <a:spcPts val="0"/>
                        </a:spcAft>
                      </a:pPr>
                      <a:r>
                        <a:rPr lang="fr-BE" sz="500">
                          <a:effectLst/>
                        </a:rPr>
                        <a:t> </a:t>
                      </a:r>
                      <a:endParaRPr lang="fr-BE" sz="500">
                        <a:effectLst/>
                        <a:latin typeface="Times New Roman"/>
                        <a:ea typeface="Times New Roman"/>
                      </a:endParaRPr>
                    </a:p>
                  </a:txBody>
                  <a:tcPr marL="0" marR="0" marT="0" marB="0" anchor="ctr"/>
                </a:tc>
                <a:tc hMerge="1">
                  <a:txBody>
                    <a:bodyPr/>
                    <a:lstStyle/>
                    <a:p>
                      <a:endParaRPr lang="fr-BE"/>
                    </a:p>
                  </a:txBody>
                  <a:tcPr/>
                </a:tc>
                <a:extLst>
                  <a:ext uri="{0D108BD9-81ED-4DB2-BD59-A6C34878D82A}">
                    <a16:rowId xmlns:a16="http://schemas.microsoft.com/office/drawing/2014/main" val="10000"/>
                  </a:ext>
                </a:extLst>
              </a:tr>
              <a:tr h="183053">
                <a:tc gridSpan="3">
                  <a:txBody>
                    <a:bodyPr/>
                    <a:lstStyle/>
                    <a:p>
                      <a:pPr marL="457200" marR="635" indent="-457200" algn="ctr">
                        <a:lnSpc>
                          <a:spcPct val="100000"/>
                        </a:lnSpc>
                        <a:spcBef>
                          <a:spcPts val="0"/>
                        </a:spcBef>
                        <a:spcAft>
                          <a:spcPts val="0"/>
                        </a:spcAft>
                        <a:tabLst>
                          <a:tab pos="-457200" algn="l"/>
                        </a:tabLst>
                      </a:pPr>
                      <a:r>
                        <a:rPr lang="fr-FR" sz="1200" b="1" dirty="0">
                          <a:effectLst/>
                          <a:latin typeface="Arial" panose="020B0604020202020204" pitchFamily="34" charset="0"/>
                          <a:cs typeface="Arial" panose="020B0604020202020204" pitchFamily="34" charset="0"/>
                        </a:rPr>
                        <a:t>RESULTATS</a:t>
                      </a:r>
                      <a:endParaRPr lang="fr-BE" sz="1200" b="1" dirty="0">
                        <a:effectLst/>
                        <a:latin typeface="Arial" panose="020B0604020202020204" pitchFamily="34" charset="0"/>
                        <a:ea typeface="Times New Roman"/>
                        <a:cs typeface="Arial" panose="020B0604020202020204" pitchFamily="34" charset="0"/>
                      </a:endParaRPr>
                    </a:p>
                  </a:txBody>
                  <a:tcPr marL="31169" marR="31169" marT="0" marB="0" anchor="ctr"/>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10001"/>
                  </a:ext>
                </a:extLst>
              </a:tr>
              <a:tr h="3661058">
                <a:tc gridSpan="2">
                  <a:txBody>
                    <a:bodyPr/>
                    <a:lstStyle/>
                    <a:p>
                      <a:pPr marL="39370" indent="-457200" algn="just">
                        <a:lnSpc>
                          <a:spcPct val="100000"/>
                        </a:lnSpc>
                        <a:spcBef>
                          <a:spcPts val="0"/>
                        </a:spcBef>
                        <a:spcAft>
                          <a:spcPts val="0"/>
                        </a:spcAft>
                      </a:pPr>
                      <a:r>
                        <a:rPr lang="fr-FR" sz="1200" u="sng" dirty="0">
                          <a:effectLst/>
                          <a:latin typeface="Arial" panose="020B0604020202020204" pitchFamily="34" charset="0"/>
                          <a:cs typeface="Arial" panose="020B0604020202020204" pitchFamily="34" charset="0"/>
                        </a:rPr>
                        <a:t>Résultats techniques :</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R1. Le plan d’appui structurel, institutionnel et qualitatif de l’ES est élaboré ;</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R2. L’appui vers la mise en œuvre d’un système d’information intégré et axé sur les objectifs est effectué ;</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R3. Les capacités des ressources humaines sont renforcées;</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R4. L’Ecole Doctorale est renforcée et la participation des chercheurs aux programmes R&amp;D européens est appuyée ;</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R5. L’offre de formation de l’ES est diversifiée et de nouvelles filières porteuses sont développées-passage LMD consolidé </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R6. Le rapprochement Universités/Entreprises et l’adéquation formation/emploi  sont renforcés ;</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RPT. Dispositif ouvert de formation, d’apprentissage et de valorisation et de transfert de la recherche scientifique et du développement technologique est opérationnel (plateformes technologiques) ; Résultat transversal couvrant les R4-R5-R6.</a:t>
                      </a:r>
                      <a:endParaRPr lang="fr-BE" sz="1200" dirty="0">
                        <a:effectLst/>
                        <a:latin typeface="Arial" panose="020B0604020202020204" pitchFamily="34" charset="0"/>
                        <a:cs typeface="Arial" panose="020B0604020202020204" pitchFamily="34" charset="0"/>
                      </a:endParaRPr>
                    </a:p>
                    <a:p>
                      <a:pPr marL="41275" indent="-457200" algn="just">
                        <a:lnSpc>
                          <a:spcPct val="100000"/>
                        </a:lnSpc>
                        <a:spcBef>
                          <a:spcPts val="0"/>
                        </a:spcBef>
                        <a:spcAft>
                          <a:spcPts val="0"/>
                        </a:spcAft>
                      </a:pPr>
                      <a:r>
                        <a:rPr lang="fr-FR" sz="1200" u="sng" dirty="0">
                          <a:effectLst/>
                          <a:latin typeface="Arial" panose="020B0604020202020204" pitchFamily="34" charset="0"/>
                          <a:cs typeface="Arial" panose="020B0604020202020204" pitchFamily="34" charset="0"/>
                        </a:rPr>
                        <a:t>Résultats transversaux :</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RT1. Le dispositif de management du Programme (DS1)  est en place ; </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RT2. Le dispositif d’accompagnement du changement (DS2) est en place ;</a:t>
                      </a:r>
                      <a:endParaRPr lang="fr-BE" sz="1200" dirty="0">
                        <a:effectLst/>
                        <a:latin typeface="Arial" panose="020B0604020202020204" pitchFamily="34" charset="0"/>
                        <a:cs typeface="Arial" panose="020B0604020202020204" pitchFamily="34" charset="0"/>
                      </a:endParaRPr>
                    </a:p>
                    <a:p>
                      <a:pPr marL="342900" lvl="0" indent="-342900" algn="just">
                        <a:lnSpc>
                          <a:spcPct val="100000"/>
                        </a:lnSpc>
                        <a:spcBef>
                          <a:spcPts val="0"/>
                        </a:spcBef>
                        <a:spcAft>
                          <a:spcPts val="0"/>
                        </a:spcAft>
                        <a:buFont typeface="Wingdings"/>
                        <a:buChar char=""/>
                      </a:pPr>
                      <a:r>
                        <a:rPr lang="fr-FR" sz="1200" dirty="0">
                          <a:effectLst/>
                          <a:latin typeface="Arial" panose="020B0604020202020204" pitchFamily="34" charset="0"/>
                          <a:cs typeface="Arial" panose="020B0604020202020204" pitchFamily="34" charset="0"/>
                        </a:rPr>
                        <a:t>RT3. Le dispositif permanent de mise en œuvre de la stratégie de communication et de visibilité (DSCOM) est opérationnel</a:t>
                      </a:r>
                      <a:endParaRPr lang="fr-BE" sz="1200" dirty="0">
                        <a:effectLst/>
                        <a:latin typeface="Arial" panose="020B0604020202020204" pitchFamily="34" charset="0"/>
                        <a:ea typeface="Times New Roman"/>
                        <a:cs typeface="Arial" panose="020B0604020202020204" pitchFamily="34" charset="0"/>
                      </a:endParaRPr>
                    </a:p>
                  </a:txBody>
                  <a:tcPr marL="31169" marR="31169" marT="0" marB="0" anchor="ctr"/>
                </a:tc>
                <a:tc hMerge="1">
                  <a:txBody>
                    <a:bodyPr/>
                    <a:lstStyle/>
                    <a:p>
                      <a:pPr marL="457200" indent="-457200" algn="just">
                        <a:spcAft>
                          <a:spcPts val="0"/>
                        </a:spcAft>
                      </a:pPr>
                      <a:endParaRPr lang="fr-BE" sz="500" dirty="0">
                        <a:effectLst/>
                        <a:latin typeface="Times New Roman"/>
                        <a:ea typeface="Times New Roman"/>
                      </a:endParaRPr>
                    </a:p>
                  </a:txBody>
                  <a:tcPr marL="0" marR="0" marT="0" marB="0" anchor="ctr"/>
                </a:tc>
                <a:tc>
                  <a:txBody>
                    <a:bodyPr/>
                    <a:lstStyle/>
                    <a:p>
                      <a:pPr marL="457200" indent="-457200" algn="just">
                        <a:spcAft>
                          <a:spcPts val="0"/>
                        </a:spcAft>
                      </a:pPr>
                      <a:r>
                        <a:rPr lang="fr-BE" sz="500" dirty="0">
                          <a:effectLst/>
                        </a:rPr>
                        <a:t> </a:t>
                      </a:r>
                      <a:endParaRPr lang="fr-BE" sz="500" dirty="0">
                        <a:effectLst/>
                        <a:latin typeface="Times New Roman"/>
                        <a:ea typeface="Times New Roman"/>
                      </a:endParaRPr>
                    </a:p>
                  </a:txBody>
                  <a:tcPr marL="0" marR="0" marT="0" marB="0" anchor="ctr"/>
                </a:tc>
                <a:extLst>
                  <a:ext uri="{0D108BD9-81ED-4DB2-BD59-A6C34878D82A}">
                    <a16:rowId xmlns:a16="http://schemas.microsoft.com/office/drawing/2014/main" val="10002"/>
                  </a:ext>
                </a:extLst>
              </a:tr>
            </a:tbl>
          </a:graphicData>
        </a:graphic>
      </p:graphicFrame>
      <p:sp>
        <p:nvSpPr>
          <p:cNvPr id="3" name="Espace réservé du pied de page 2"/>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extLst>
      <p:ext uri="{BB962C8B-B14F-4D97-AF65-F5344CB8AC3E}">
        <p14:creationId xmlns:p14="http://schemas.microsoft.com/office/powerpoint/2010/main" val="3828601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5930" y="134882"/>
            <a:ext cx="5616623" cy="720000"/>
          </a:xfrm>
          <a:prstGeom prst="rect">
            <a:avLst/>
          </a:prstGeom>
        </p:spPr>
        <p:txBody>
          <a:bodyPr wrap="square" lIns="91429" tIns="45714" rIns="91429" bIns="45714">
            <a:spAutoFit/>
          </a:bodyPr>
          <a:lstStyle/>
          <a:p>
            <a:pPr algn="ctr">
              <a:spcBef>
                <a:spcPts val="1595"/>
              </a:spcBef>
            </a:pPr>
            <a:r>
              <a:rPr lang="fr-FR" b="1" dirty="0">
                <a:ln w="10541" cmpd="sng">
                  <a:solidFill>
                    <a:schemeClr val="accent1">
                      <a:shade val="88000"/>
                      <a:satMod val="110000"/>
                    </a:schemeClr>
                  </a:solidFill>
                  <a:prstDash val="solid"/>
                </a:ln>
                <a:solidFill>
                  <a:schemeClr val="tx2"/>
                </a:solidFill>
                <a:latin typeface="Arial" pitchFamily="34" charset="0"/>
                <a:cs typeface="Arial" pitchFamily="34" charset="0"/>
              </a:rPr>
              <a:t>Mise en situation: la logique d’intervention du PAPS ESRS</a:t>
            </a:r>
          </a:p>
          <a:p>
            <a:pPr algn="ctr">
              <a:spcBef>
                <a:spcPts val="1595"/>
              </a:spcBef>
            </a:pPr>
            <a:r>
              <a:rPr lang="fr-FR" sz="1100" b="1" dirty="0">
                <a:ln w="10541" cmpd="sng">
                  <a:solidFill>
                    <a:schemeClr val="accent1">
                      <a:shade val="88000"/>
                      <a:satMod val="110000"/>
                    </a:schemeClr>
                  </a:solidFill>
                  <a:prstDash val="solid"/>
                </a:ln>
                <a:solidFill>
                  <a:schemeClr val="tx2"/>
                </a:solidFill>
                <a:cs typeface="Arial" pitchFamily="34" charset="0"/>
              </a:rPr>
              <a:t>L’exemple du Résultat3</a:t>
            </a:r>
          </a:p>
        </p:txBody>
      </p:sp>
      <p:graphicFrame>
        <p:nvGraphicFramePr>
          <p:cNvPr id="5" name="Tableau 4"/>
          <p:cNvGraphicFramePr>
            <a:graphicFrameLocks noGrp="1"/>
          </p:cNvGraphicFramePr>
          <p:nvPr>
            <p:extLst>
              <p:ext uri="{D42A27DB-BD31-4B8C-83A1-F6EECF244321}">
                <p14:modId xmlns:p14="http://schemas.microsoft.com/office/powerpoint/2010/main" val="2784417637"/>
              </p:ext>
            </p:extLst>
          </p:nvPr>
        </p:nvGraphicFramePr>
        <p:xfrm>
          <a:off x="573120" y="932491"/>
          <a:ext cx="6879349" cy="2963432"/>
        </p:xfrm>
        <a:graphic>
          <a:graphicData uri="http://schemas.openxmlformats.org/drawingml/2006/table">
            <a:tbl>
              <a:tblPr firstRow="1" bandRow="1" bandCol="1">
                <a:tableStyleId>{5C22544A-7EE6-4342-B048-85BDC9FD1C3A}</a:tableStyleId>
              </a:tblPr>
              <a:tblGrid>
                <a:gridCol w="6510577">
                  <a:extLst>
                    <a:ext uri="{9D8B030D-6E8A-4147-A177-3AD203B41FA5}">
                      <a16:colId xmlns:a16="http://schemas.microsoft.com/office/drawing/2014/main" val="20000"/>
                    </a:ext>
                  </a:extLst>
                </a:gridCol>
                <a:gridCol w="306377">
                  <a:extLst>
                    <a:ext uri="{9D8B030D-6E8A-4147-A177-3AD203B41FA5}">
                      <a16:colId xmlns:a16="http://schemas.microsoft.com/office/drawing/2014/main" val="20001"/>
                    </a:ext>
                  </a:extLst>
                </a:gridCol>
                <a:gridCol w="62395">
                  <a:extLst>
                    <a:ext uri="{9D8B030D-6E8A-4147-A177-3AD203B41FA5}">
                      <a16:colId xmlns:a16="http://schemas.microsoft.com/office/drawing/2014/main" val="20002"/>
                    </a:ext>
                  </a:extLst>
                </a:gridCol>
              </a:tblGrid>
              <a:tr h="195201">
                <a:tc>
                  <a:txBody>
                    <a:bodyPr/>
                    <a:lstStyle/>
                    <a:p>
                      <a:pPr marL="457200" indent="-457200" algn="ctr">
                        <a:spcBef>
                          <a:spcPts val="450"/>
                        </a:spcBef>
                        <a:spcAft>
                          <a:spcPts val="270"/>
                        </a:spcAft>
                        <a:tabLst>
                          <a:tab pos="-457200" algn="l"/>
                        </a:tabLst>
                      </a:pPr>
                      <a:r>
                        <a:rPr lang="fr-FR" sz="800" dirty="0">
                          <a:effectLst/>
                          <a:latin typeface="+mn-lt"/>
                          <a:cs typeface="Arial" pitchFamily="34" charset="0"/>
                        </a:rPr>
                        <a:t>LOGIQUE D'INTERVENTION</a:t>
                      </a:r>
                      <a:endParaRPr lang="fr-BE" sz="800" dirty="0">
                        <a:effectLst/>
                        <a:latin typeface="+mn-lt"/>
                        <a:ea typeface="Times New Roman"/>
                        <a:cs typeface="Arial" pitchFamily="34" charset="0"/>
                      </a:endParaRPr>
                    </a:p>
                  </a:txBody>
                  <a:tcPr marL="36994" marR="36994" marT="0" marB="0" anchor="ctr"/>
                </a:tc>
                <a:tc gridSpan="2">
                  <a:txBody>
                    <a:bodyPr/>
                    <a:lstStyle/>
                    <a:p>
                      <a:pPr marL="457200" indent="-457200" algn="just">
                        <a:spcAft>
                          <a:spcPts val="0"/>
                        </a:spcAft>
                      </a:pPr>
                      <a:r>
                        <a:rPr lang="fr-BE" sz="1200">
                          <a:effectLst/>
                          <a:latin typeface="Arial" pitchFamily="34" charset="0"/>
                          <a:cs typeface="Arial" pitchFamily="34" charset="0"/>
                        </a:rPr>
                        <a:t> </a:t>
                      </a:r>
                      <a:endParaRPr lang="fr-BE" sz="1200">
                        <a:effectLst/>
                        <a:latin typeface="Arial" pitchFamily="34" charset="0"/>
                        <a:ea typeface="Times New Roman"/>
                        <a:cs typeface="Arial" pitchFamily="34" charset="0"/>
                      </a:endParaRPr>
                    </a:p>
                  </a:txBody>
                  <a:tcPr marL="0" marR="0" marT="0" marB="0" anchor="ctr"/>
                </a:tc>
                <a:tc hMerge="1">
                  <a:txBody>
                    <a:bodyPr/>
                    <a:lstStyle/>
                    <a:p>
                      <a:endParaRPr lang="fr-BE"/>
                    </a:p>
                  </a:txBody>
                  <a:tcPr/>
                </a:tc>
                <a:extLst>
                  <a:ext uri="{0D108BD9-81ED-4DB2-BD59-A6C34878D82A}">
                    <a16:rowId xmlns:a16="http://schemas.microsoft.com/office/drawing/2014/main" val="10000"/>
                  </a:ext>
                </a:extLst>
              </a:tr>
              <a:tr h="354656">
                <a:tc gridSpan="3">
                  <a:txBody>
                    <a:bodyPr/>
                    <a:lstStyle/>
                    <a:p>
                      <a:pPr marL="993775" marR="635" indent="-993775" algn="l" defTabSz="687903" rtl="0" eaLnBrk="1" fontAlgn="auto" latinLnBrk="0" hangingPunct="1">
                        <a:lnSpc>
                          <a:spcPct val="100000"/>
                        </a:lnSpc>
                        <a:spcBef>
                          <a:spcPts val="0"/>
                        </a:spcBef>
                        <a:spcAft>
                          <a:spcPts val="0"/>
                        </a:spcAft>
                        <a:buClrTx/>
                        <a:buSzTx/>
                        <a:buFontTx/>
                        <a:buNone/>
                        <a:tabLst>
                          <a:tab pos="-457200" algn="l"/>
                        </a:tabLst>
                        <a:defRPr/>
                      </a:pPr>
                      <a:r>
                        <a:rPr lang="fr-FR" sz="1200" b="1" dirty="0">
                          <a:effectLst/>
                          <a:latin typeface="Arial" panose="020B0604020202020204" pitchFamily="34" charset="0"/>
                          <a:cs typeface="Arial" panose="020B0604020202020204" pitchFamily="34" charset="0"/>
                        </a:rPr>
                        <a:t>RESULTAT</a:t>
                      </a:r>
                      <a:r>
                        <a:rPr lang="fr-FR" sz="1200" b="1" baseline="0" dirty="0">
                          <a:effectLst/>
                          <a:latin typeface="Arial" panose="020B0604020202020204" pitchFamily="34" charset="0"/>
                          <a:cs typeface="Arial" panose="020B0604020202020204" pitchFamily="34" charset="0"/>
                        </a:rPr>
                        <a:t> 3: </a:t>
                      </a:r>
                      <a:r>
                        <a:rPr lang="fr-FR" sz="1200" b="1" kern="1200" dirty="0">
                          <a:solidFill>
                            <a:schemeClr val="dk1"/>
                          </a:solidFill>
                          <a:effectLst/>
                          <a:latin typeface="Arial" pitchFamily="34" charset="0"/>
                          <a:ea typeface="+mn-ea"/>
                          <a:cs typeface="Arial" pitchFamily="34" charset="0"/>
                        </a:rPr>
                        <a:t>APPUI AU RENFORCEMENT DES CAPACITÉS DES ENSEIGNANTS ET DES GESTIONNAIRES DU SYSTÈME (R3)</a:t>
                      </a:r>
                      <a:endParaRPr lang="fr-BE" sz="1200" b="1" kern="1200" dirty="0">
                        <a:solidFill>
                          <a:schemeClr val="dk1"/>
                        </a:solidFill>
                        <a:effectLst/>
                        <a:latin typeface="Arial" panose="020B0604020202020204" pitchFamily="34" charset="0"/>
                        <a:ea typeface="+mn-ea"/>
                        <a:cs typeface="Arial" panose="020B0604020202020204" pitchFamily="34" charset="0"/>
                      </a:endParaRPr>
                    </a:p>
                  </a:txBody>
                  <a:tcPr marL="36994" marR="36994" marT="0" marB="0" anchor="ctr"/>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10001"/>
                  </a:ext>
                </a:extLst>
              </a:tr>
              <a:tr h="2402471">
                <a:tc gridSpan="2">
                  <a:txBody>
                    <a:bodyPr/>
                    <a:lstStyle/>
                    <a:p>
                      <a:pPr marL="1187450" indent="-1187450"/>
                      <a:r>
                        <a:rPr lang="fr-FR" sz="1200" b="1" kern="1200" dirty="0">
                          <a:solidFill>
                            <a:schemeClr val="dk1"/>
                          </a:solidFill>
                          <a:effectLst/>
                          <a:latin typeface="Arial" pitchFamily="34" charset="0"/>
                          <a:ea typeface="+mn-ea"/>
                          <a:cs typeface="Arial" pitchFamily="34" charset="0"/>
                        </a:rPr>
                        <a:t>ACTIVITÉ R3.1 : </a:t>
                      </a:r>
                      <a:r>
                        <a:rPr lang="fr-FR" sz="1200" b="0" kern="1200" dirty="0">
                          <a:solidFill>
                            <a:schemeClr val="dk1"/>
                          </a:solidFill>
                          <a:effectLst/>
                          <a:latin typeface="Arial" pitchFamily="34" charset="0"/>
                          <a:ea typeface="+mn-ea"/>
                          <a:cs typeface="Arial" pitchFamily="34" charset="0"/>
                        </a:rPr>
                        <a:t>Etat des lieux et diagnostic des contextes « pratiques pédagogiques et TICE » et « gestion des ressources humaines et management universitaire »</a:t>
                      </a:r>
                    </a:p>
                    <a:p>
                      <a:pPr algn="ctr"/>
                      <a:endParaRPr lang="fr-FR" sz="1200" b="1" kern="1200" dirty="0">
                        <a:solidFill>
                          <a:schemeClr val="dk1"/>
                        </a:solidFill>
                        <a:effectLst/>
                        <a:latin typeface="Arial" pitchFamily="34" charset="0"/>
                        <a:ea typeface="+mn-ea"/>
                        <a:cs typeface="Arial" pitchFamily="34" charset="0"/>
                      </a:endParaRPr>
                    </a:p>
                    <a:p>
                      <a:pPr algn="ctr"/>
                      <a:r>
                        <a:rPr lang="fr-FR" sz="1200" b="1" kern="1200" dirty="0">
                          <a:solidFill>
                            <a:schemeClr val="dk1"/>
                          </a:solidFill>
                          <a:effectLst/>
                          <a:latin typeface="Arial" pitchFamily="34" charset="0"/>
                          <a:ea typeface="+mn-ea"/>
                          <a:cs typeface="Arial" pitchFamily="34" charset="0"/>
                        </a:rPr>
                        <a:t>Renforcement de capacités des enseignants universitaires</a:t>
                      </a:r>
                    </a:p>
                    <a:p>
                      <a:pPr algn="ctr"/>
                      <a:endParaRPr lang="fr-FR" sz="1200" b="1" kern="1200" dirty="0">
                        <a:solidFill>
                          <a:schemeClr val="dk1"/>
                        </a:solidFill>
                        <a:effectLst/>
                        <a:latin typeface="Arial" pitchFamily="34" charset="0"/>
                        <a:ea typeface="+mn-ea"/>
                        <a:cs typeface="Arial" pitchFamily="34" charset="0"/>
                      </a:endParaRPr>
                    </a:p>
                    <a:p>
                      <a:pPr marL="1187450" indent="-1187450"/>
                      <a:r>
                        <a:rPr lang="fr-FR" sz="1200" b="1" kern="1200" dirty="0">
                          <a:solidFill>
                            <a:schemeClr val="dk1"/>
                          </a:solidFill>
                          <a:effectLst/>
                          <a:latin typeface="Arial" pitchFamily="34" charset="0"/>
                          <a:ea typeface="+mn-ea"/>
                          <a:cs typeface="Arial" pitchFamily="34" charset="0"/>
                        </a:rPr>
                        <a:t>ACTIVITÉ R3.2 : </a:t>
                      </a:r>
                      <a:r>
                        <a:rPr lang="fr-FR" sz="1200" b="0" kern="1200" dirty="0">
                          <a:solidFill>
                            <a:schemeClr val="dk1"/>
                          </a:solidFill>
                          <a:effectLst/>
                          <a:latin typeface="Arial" pitchFamily="34" charset="0"/>
                          <a:ea typeface="+mn-ea"/>
                          <a:cs typeface="Arial" pitchFamily="34" charset="0"/>
                        </a:rPr>
                        <a:t>Appui au développement d’un référentiel « pratiques pédagogiques innovantes et développement des TICE »</a:t>
                      </a:r>
                      <a:endParaRPr lang="fr-FR" sz="1200" b="1" kern="1200" dirty="0">
                        <a:solidFill>
                          <a:schemeClr val="dk1"/>
                        </a:solidFill>
                        <a:effectLst/>
                        <a:latin typeface="Arial" pitchFamily="34" charset="0"/>
                        <a:ea typeface="+mn-ea"/>
                        <a:cs typeface="Arial" pitchFamily="34" charset="0"/>
                      </a:endParaRPr>
                    </a:p>
                    <a:p>
                      <a:pPr marL="1187450" indent="-1187450"/>
                      <a:r>
                        <a:rPr lang="fr-FR" sz="1200" b="1" kern="1200" dirty="0">
                          <a:solidFill>
                            <a:schemeClr val="dk1"/>
                          </a:solidFill>
                          <a:effectLst/>
                          <a:latin typeface="Arial" pitchFamily="34" charset="0"/>
                          <a:ea typeface="+mn-ea"/>
                          <a:cs typeface="Arial" pitchFamily="34" charset="0"/>
                        </a:rPr>
                        <a:t>ACTIVITÉ R3.3 : </a:t>
                      </a:r>
                      <a:r>
                        <a:rPr lang="fr-FR" sz="1200" b="0" kern="1200" dirty="0">
                          <a:solidFill>
                            <a:schemeClr val="dk1"/>
                          </a:solidFill>
                          <a:effectLst/>
                          <a:latin typeface="Arial" pitchFamily="34" charset="0"/>
                          <a:ea typeface="+mn-ea"/>
                          <a:cs typeface="Arial" pitchFamily="34" charset="0"/>
                        </a:rPr>
                        <a:t>Appui au développement et au renforcement de Centres de ressources pédagogiques et de développement des TICE</a:t>
                      </a:r>
                      <a:endParaRPr lang="fr-FR" sz="1200" b="1" kern="1200" dirty="0">
                        <a:solidFill>
                          <a:schemeClr val="dk1"/>
                        </a:solidFill>
                        <a:effectLst/>
                        <a:latin typeface="Arial" pitchFamily="34" charset="0"/>
                        <a:ea typeface="+mn-ea"/>
                        <a:cs typeface="Arial" pitchFamily="34" charset="0"/>
                      </a:endParaRPr>
                    </a:p>
                    <a:p>
                      <a:pPr marL="1187450" indent="-1187450"/>
                      <a:r>
                        <a:rPr lang="fr-FR" sz="1200" b="1" kern="1200" dirty="0">
                          <a:solidFill>
                            <a:schemeClr val="dk1"/>
                          </a:solidFill>
                          <a:effectLst/>
                          <a:latin typeface="Arial" pitchFamily="34" charset="0"/>
                          <a:ea typeface="+mn-ea"/>
                          <a:cs typeface="Arial" pitchFamily="34" charset="0"/>
                        </a:rPr>
                        <a:t>ACTIVITÉ R3.4 : </a:t>
                      </a:r>
                      <a:r>
                        <a:rPr lang="fr-FR" sz="1200" b="0" kern="1200" dirty="0">
                          <a:solidFill>
                            <a:schemeClr val="dk1"/>
                          </a:solidFill>
                          <a:effectLst/>
                          <a:latin typeface="Arial" pitchFamily="34" charset="0"/>
                          <a:ea typeface="+mn-ea"/>
                          <a:cs typeface="Arial" pitchFamily="34" charset="0"/>
                        </a:rPr>
                        <a:t>Renforcement des capacités des enseignants dans le domaine des pratiques pédagogiques innovantes et des TICE</a:t>
                      </a:r>
                    </a:p>
                  </a:txBody>
                  <a:tcPr marL="36994" marR="36994" marT="0" marB="0" anchor="ctr"/>
                </a:tc>
                <a:tc hMerge="1">
                  <a:txBody>
                    <a:bodyPr/>
                    <a:lstStyle/>
                    <a:p>
                      <a:pPr marL="457200" indent="-457200" algn="just">
                        <a:spcAft>
                          <a:spcPts val="0"/>
                        </a:spcAft>
                      </a:pPr>
                      <a:endParaRPr lang="fr-BE" sz="500" dirty="0">
                        <a:effectLst/>
                        <a:latin typeface="Times New Roman"/>
                        <a:ea typeface="Times New Roman"/>
                      </a:endParaRPr>
                    </a:p>
                  </a:txBody>
                  <a:tcPr marL="0" marR="0" marT="0" marB="0" anchor="ctr"/>
                </a:tc>
                <a:tc>
                  <a:txBody>
                    <a:bodyPr/>
                    <a:lstStyle/>
                    <a:p>
                      <a:pPr marL="457200" indent="-457200" algn="just">
                        <a:spcAft>
                          <a:spcPts val="0"/>
                        </a:spcAft>
                      </a:pPr>
                      <a:r>
                        <a:rPr lang="fr-BE" sz="1200" dirty="0">
                          <a:effectLst/>
                          <a:latin typeface="Arial" pitchFamily="34" charset="0"/>
                          <a:cs typeface="Arial" pitchFamily="34" charset="0"/>
                        </a:rPr>
                        <a:t> </a:t>
                      </a:r>
                      <a:endParaRPr lang="fr-BE" sz="1200" dirty="0">
                        <a:effectLst/>
                        <a:latin typeface="Arial" pitchFamily="34" charset="0"/>
                        <a:ea typeface="Times New Roman"/>
                        <a:cs typeface="Arial" pitchFamily="34" charset="0"/>
                      </a:endParaRPr>
                    </a:p>
                  </a:txBody>
                  <a:tcPr marL="0" marR="0" marT="0" marB="0" anchor="ctr"/>
                </a:tc>
                <a:extLst>
                  <a:ext uri="{0D108BD9-81ED-4DB2-BD59-A6C34878D82A}">
                    <a16:rowId xmlns:a16="http://schemas.microsoft.com/office/drawing/2014/main" val="10002"/>
                  </a:ext>
                </a:extLst>
              </a:tr>
            </a:tbl>
          </a:graphicData>
        </a:graphic>
      </p:graphicFrame>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
        <p:nvSpPr>
          <p:cNvPr id="3" name="Espace réservé du numéro de diapositive 2"/>
          <p:cNvSpPr>
            <a:spLocks noGrp="1"/>
          </p:cNvSpPr>
          <p:nvPr>
            <p:ph type="sldNum" sz="quarter" idx="12"/>
          </p:nvPr>
        </p:nvSpPr>
        <p:spPr/>
        <p:txBody>
          <a:bodyPr/>
          <a:lstStyle/>
          <a:p>
            <a:pPr>
              <a:defRPr/>
            </a:pPr>
            <a:fld id="{D6C9A91C-3DAD-4581-82AD-C8DCAC57B1F4}" type="slidenum">
              <a:rPr lang="fr-FR" smtClean="0"/>
              <a:pPr>
                <a:defRPr/>
              </a:pPr>
              <a:t>24</a:t>
            </a:fld>
            <a:endParaRPr lang="fr-FR"/>
          </a:p>
        </p:txBody>
      </p:sp>
    </p:spTree>
    <p:extLst>
      <p:ext uri="{BB962C8B-B14F-4D97-AF65-F5344CB8AC3E}">
        <p14:creationId xmlns:p14="http://schemas.microsoft.com/office/powerpoint/2010/main" val="2566830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5930" y="134883"/>
            <a:ext cx="5616623" cy="307764"/>
          </a:xfrm>
          <a:prstGeom prst="rect">
            <a:avLst/>
          </a:prstGeom>
        </p:spPr>
        <p:txBody>
          <a:bodyPr wrap="square" lIns="91429" tIns="45714" rIns="91429" bIns="45714">
            <a:spAutoFit/>
          </a:bodyPr>
          <a:lstStyle/>
          <a:p>
            <a:pPr algn="ctr">
              <a:spcBef>
                <a:spcPts val="1595"/>
              </a:spcBef>
            </a:pPr>
            <a:r>
              <a:rPr lang="fr-FR" b="1" dirty="0">
                <a:ln w="10541" cmpd="sng">
                  <a:solidFill>
                    <a:schemeClr val="accent1">
                      <a:shade val="88000"/>
                      <a:satMod val="110000"/>
                    </a:schemeClr>
                  </a:solidFill>
                  <a:prstDash val="solid"/>
                </a:ln>
                <a:solidFill>
                  <a:schemeClr val="tx2"/>
                </a:solidFill>
                <a:latin typeface="Arial" pitchFamily="34" charset="0"/>
                <a:cs typeface="Arial" pitchFamily="34" charset="0"/>
              </a:rPr>
              <a:t>Mise en situation: la logique d’intervention du PAPS ESRS</a:t>
            </a:r>
          </a:p>
        </p:txBody>
      </p:sp>
      <p:graphicFrame>
        <p:nvGraphicFramePr>
          <p:cNvPr id="3" name="Tableau 2"/>
          <p:cNvGraphicFramePr>
            <a:graphicFrameLocks noGrp="1"/>
          </p:cNvGraphicFramePr>
          <p:nvPr>
            <p:extLst>
              <p:ext uri="{D42A27DB-BD31-4B8C-83A1-F6EECF244321}">
                <p14:modId xmlns:p14="http://schemas.microsoft.com/office/powerpoint/2010/main" val="2897688268"/>
              </p:ext>
            </p:extLst>
          </p:nvPr>
        </p:nvGraphicFramePr>
        <p:xfrm>
          <a:off x="251668" y="920406"/>
          <a:ext cx="7200800" cy="2687485"/>
        </p:xfrm>
        <a:graphic>
          <a:graphicData uri="http://schemas.openxmlformats.org/drawingml/2006/table">
            <a:tbl>
              <a:tblPr firstRow="1" bandRow="1" bandCol="1">
                <a:tableStyleId>{5C22544A-7EE6-4342-B048-85BDC9FD1C3A}</a:tableStyleId>
              </a:tblPr>
              <a:tblGrid>
                <a:gridCol w="6817582">
                  <a:extLst>
                    <a:ext uri="{9D8B030D-6E8A-4147-A177-3AD203B41FA5}">
                      <a16:colId xmlns:a16="http://schemas.microsoft.com/office/drawing/2014/main" val="20000"/>
                    </a:ext>
                  </a:extLst>
                </a:gridCol>
                <a:gridCol w="320824">
                  <a:extLst>
                    <a:ext uri="{9D8B030D-6E8A-4147-A177-3AD203B41FA5}">
                      <a16:colId xmlns:a16="http://schemas.microsoft.com/office/drawing/2014/main" val="20001"/>
                    </a:ext>
                  </a:extLst>
                </a:gridCol>
                <a:gridCol w="62394">
                  <a:extLst>
                    <a:ext uri="{9D8B030D-6E8A-4147-A177-3AD203B41FA5}">
                      <a16:colId xmlns:a16="http://schemas.microsoft.com/office/drawing/2014/main" val="20002"/>
                    </a:ext>
                  </a:extLst>
                </a:gridCol>
              </a:tblGrid>
              <a:tr h="165071">
                <a:tc>
                  <a:txBody>
                    <a:bodyPr/>
                    <a:lstStyle/>
                    <a:p>
                      <a:pPr marL="457200" indent="-457200" algn="ctr">
                        <a:spcBef>
                          <a:spcPts val="450"/>
                        </a:spcBef>
                        <a:spcAft>
                          <a:spcPts val="270"/>
                        </a:spcAft>
                        <a:tabLst>
                          <a:tab pos="-457200" algn="l"/>
                        </a:tabLst>
                      </a:pPr>
                      <a:r>
                        <a:rPr lang="fr-FR" sz="800" dirty="0">
                          <a:effectLst/>
                          <a:latin typeface="+mn-lt"/>
                          <a:cs typeface="Arial" pitchFamily="34" charset="0"/>
                        </a:rPr>
                        <a:t>LOGIQUE D'INTERVENTION</a:t>
                      </a:r>
                      <a:endParaRPr lang="fr-BE" sz="800" dirty="0">
                        <a:effectLst/>
                        <a:latin typeface="+mn-lt"/>
                        <a:ea typeface="Times New Roman"/>
                        <a:cs typeface="Arial" pitchFamily="34" charset="0"/>
                      </a:endParaRPr>
                    </a:p>
                  </a:txBody>
                  <a:tcPr marL="36994" marR="36994" marT="0" marB="0" anchor="ctr"/>
                </a:tc>
                <a:tc gridSpan="2">
                  <a:txBody>
                    <a:bodyPr/>
                    <a:lstStyle/>
                    <a:p>
                      <a:pPr marL="457200" indent="-457200" algn="just">
                        <a:spcAft>
                          <a:spcPts val="0"/>
                        </a:spcAft>
                      </a:pPr>
                      <a:r>
                        <a:rPr lang="fr-BE" sz="1200">
                          <a:effectLst/>
                          <a:latin typeface="Arial" pitchFamily="34" charset="0"/>
                          <a:cs typeface="Arial" pitchFamily="34" charset="0"/>
                        </a:rPr>
                        <a:t> </a:t>
                      </a:r>
                      <a:endParaRPr lang="fr-BE" sz="1200">
                        <a:effectLst/>
                        <a:latin typeface="Arial" pitchFamily="34" charset="0"/>
                        <a:ea typeface="Times New Roman"/>
                        <a:cs typeface="Arial" pitchFamily="34" charset="0"/>
                      </a:endParaRPr>
                    </a:p>
                  </a:txBody>
                  <a:tcPr marL="0" marR="0" marT="0" marB="0" anchor="ctr"/>
                </a:tc>
                <a:tc hMerge="1">
                  <a:txBody>
                    <a:bodyPr/>
                    <a:lstStyle/>
                    <a:p>
                      <a:endParaRPr lang="fr-BE"/>
                    </a:p>
                  </a:txBody>
                  <a:tcPr/>
                </a:tc>
                <a:extLst>
                  <a:ext uri="{0D108BD9-81ED-4DB2-BD59-A6C34878D82A}">
                    <a16:rowId xmlns:a16="http://schemas.microsoft.com/office/drawing/2014/main" val="10000"/>
                  </a:ext>
                </a:extLst>
              </a:tr>
              <a:tr h="373831">
                <a:tc gridSpan="3">
                  <a:txBody>
                    <a:bodyPr/>
                    <a:lstStyle/>
                    <a:p>
                      <a:pPr marL="993775" marR="635" indent="-993775" algn="l" defTabSz="687903" rtl="0" eaLnBrk="1" fontAlgn="auto" latinLnBrk="0" hangingPunct="1">
                        <a:lnSpc>
                          <a:spcPct val="100000"/>
                        </a:lnSpc>
                        <a:spcBef>
                          <a:spcPts val="0"/>
                        </a:spcBef>
                        <a:spcAft>
                          <a:spcPts val="0"/>
                        </a:spcAft>
                        <a:buClrTx/>
                        <a:buSzTx/>
                        <a:buFontTx/>
                        <a:buNone/>
                        <a:tabLst>
                          <a:tab pos="-457200" algn="l"/>
                        </a:tabLst>
                        <a:defRPr/>
                      </a:pPr>
                      <a:r>
                        <a:rPr lang="fr-FR" sz="1200" b="1" dirty="0">
                          <a:effectLst/>
                          <a:latin typeface="Arial" panose="020B0604020202020204" pitchFamily="34" charset="0"/>
                          <a:cs typeface="Arial" panose="020B0604020202020204" pitchFamily="34" charset="0"/>
                        </a:rPr>
                        <a:t>RESULTAT</a:t>
                      </a:r>
                      <a:r>
                        <a:rPr lang="fr-FR" sz="1200" b="1" baseline="0" dirty="0">
                          <a:effectLst/>
                          <a:latin typeface="Arial" panose="020B0604020202020204" pitchFamily="34" charset="0"/>
                          <a:cs typeface="Arial" panose="020B0604020202020204" pitchFamily="34" charset="0"/>
                        </a:rPr>
                        <a:t> 3: </a:t>
                      </a:r>
                      <a:r>
                        <a:rPr lang="fr-FR" sz="1200" b="1" kern="1200" dirty="0">
                          <a:solidFill>
                            <a:schemeClr val="dk1"/>
                          </a:solidFill>
                          <a:effectLst/>
                          <a:latin typeface="Arial" pitchFamily="34" charset="0"/>
                          <a:ea typeface="+mn-ea"/>
                          <a:cs typeface="Arial" pitchFamily="34" charset="0"/>
                        </a:rPr>
                        <a:t>APPUI AU RENFORCEMENT DES CAPACITÉS DES ENSEIGNANTS ET DES GESTIONNAIRES DU SYSTÈME (R3)</a:t>
                      </a:r>
                      <a:endParaRPr lang="fr-BE" sz="1200" b="1" kern="1200" dirty="0">
                        <a:solidFill>
                          <a:schemeClr val="dk1"/>
                        </a:solidFill>
                        <a:effectLst/>
                        <a:latin typeface="Arial" panose="020B0604020202020204" pitchFamily="34" charset="0"/>
                        <a:ea typeface="+mn-ea"/>
                        <a:cs typeface="Arial" panose="020B0604020202020204" pitchFamily="34" charset="0"/>
                      </a:endParaRPr>
                    </a:p>
                  </a:txBody>
                  <a:tcPr marL="36994" marR="36994" marT="0" marB="0" anchor="ctr"/>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10001"/>
                  </a:ext>
                </a:extLst>
              </a:tr>
              <a:tr h="2130774">
                <a:tc gridSpan="2">
                  <a:txBody>
                    <a:bodyPr/>
                    <a:lstStyle/>
                    <a:p>
                      <a:pPr marL="1071563" indent="-1071563" algn="ctr"/>
                      <a:r>
                        <a:rPr lang="fr-FR" sz="1200" b="1" kern="1200" dirty="0">
                          <a:solidFill>
                            <a:schemeClr val="dk1"/>
                          </a:solidFill>
                          <a:effectLst/>
                          <a:latin typeface="Arial" pitchFamily="34" charset="0"/>
                          <a:ea typeface="+mn-ea"/>
                          <a:cs typeface="Arial" pitchFamily="34" charset="0"/>
                        </a:rPr>
                        <a:t> Renforcement de capacités des gestionnaires universitaires</a:t>
                      </a:r>
                    </a:p>
                    <a:p>
                      <a:pPr marL="1071563" indent="-1071563" algn="ctr"/>
                      <a:endParaRPr lang="fr-FR" sz="1200" b="1" kern="1200" dirty="0">
                        <a:solidFill>
                          <a:schemeClr val="dk1"/>
                        </a:solidFill>
                        <a:effectLst/>
                        <a:latin typeface="Arial" pitchFamily="34" charset="0"/>
                        <a:ea typeface="+mn-ea"/>
                        <a:cs typeface="Arial" pitchFamily="34" charset="0"/>
                      </a:endParaRPr>
                    </a:p>
                    <a:p>
                      <a:pPr marL="1071563" indent="-1071563"/>
                      <a:r>
                        <a:rPr lang="fr-FR" sz="1200" b="1" kern="1200" dirty="0">
                          <a:solidFill>
                            <a:schemeClr val="dk1"/>
                          </a:solidFill>
                          <a:effectLst/>
                          <a:latin typeface="Arial" pitchFamily="34" charset="0"/>
                          <a:ea typeface="+mn-ea"/>
                          <a:cs typeface="Arial" pitchFamily="34" charset="0"/>
                        </a:rPr>
                        <a:t>ACTIVITÉ R3.5</a:t>
                      </a:r>
                      <a:r>
                        <a:rPr lang="fr-FR" sz="1200" b="1" kern="1200" baseline="0" dirty="0">
                          <a:solidFill>
                            <a:schemeClr val="dk1"/>
                          </a:solidFill>
                          <a:effectLst/>
                          <a:latin typeface="Arial" pitchFamily="34" charset="0"/>
                          <a:ea typeface="+mn-ea"/>
                          <a:cs typeface="Arial" pitchFamily="34" charset="0"/>
                        </a:rPr>
                        <a:t> </a:t>
                      </a:r>
                      <a:r>
                        <a:rPr lang="fr-FR" sz="1200" b="1" kern="1200" dirty="0">
                          <a:solidFill>
                            <a:schemeClr val="dk1"/>
                          </a:solidFill>
                          <a:effectLst/>
                          <a:latin typeface="Arial" pitchFamily="34" charset="0"/>
                          <a:ea typeface="+mn-ea"/>
                          <a:cs typeface="Arial" pitchFamily="34" charset="0"/>
                        </a:rPr>
                        <a:t>: </a:t>
                      </a:r>
                      <a:r>
                        <a:rPr lang="fr-FR" sz="1200" b="0" kern="1200" dirty="0">
                          <a:solidFill>
                            <a:schemeClr val="dk1"/>
                          </a:solidFill>
                          <a:effectLst/>
                          <a:latin typeface="Arial" pitchFamily="34" charset="0"/>
                          <a:ea typeface="+mn-ea"/>
                          <a:cs typeface="Arial" pitchFamily="34" charset="0"/>
                        </a:rPr>
                        <a:t>Appui au développement d’un référentiel en « gestion universitaire »</a:t>
                      </a:r>
                    </a:p>
                    <a:p>
                      <a:pPr marL="1187450" indent="-1187450"/>
                      <a:r>
                        <a:rPr lang="fr-FR" sz="1200" b="1" kern="1200" dirty="0">
                          <a:solidFill>
                            <a:schemeClr val="dk1"/>
                          </a:solidFill>
                          <a:effectLst/>
                          <a:latin typeface="Arial" pitchFamily="34" charset="0"/>
                          <a:ea typeface="+mn-ea"/>
                          <a:cs typeface="Arial" pitchFamily="34" charset="0"/>
                        </a:rPr>
                        <a:t>ACTIVITÉ R3.6 : </a:t>
                      </a:r>
                      <a:r>
                        <a:rPr lang="fr-FR" sz="1200" b="0" kern="1200" dirty="0">
                          <a:solidFill>
                            <a:schemeClr val="dk1"/>
                          </a:solidFill>
                          <a:effectLst/>
                          <a:latin typeface="Arial" pitchFamily="34" charset="0"/>
                          <a:ea typeface="+mn-ea"/>
                          <a:cs typeface="Arial" pitchFamily="34" charset="0"/>
                        </a:rPr>
                        <a:t>Appui au développement d’un dispositif de ressources et d’expertise en gestion universitaire</a:t>
                      </a:r>
                    </a:p>
                    <a:p>
                      <a:pPr marL="1187450" indent="-1187450"/>
                      <a:r>
                        <a:rPr lang="fr-FR" sz="1200" b="1" kern="1200" dirty="0">
                          <a:solidFill>
                            <a:schemeClr val="dk1"/>
                          </a:solidFill>
                          <a:effectLst/>
                          <a:latin typeface="Arial" pitchFamily="34" charset="0"/>
                          <a:ea typeface="+mn-ea"/>
                          <a:cs typeface="Arial" pitchFamily="34" charset="0"/>
                        </a:rPr>
                        <a:t>ACTIVITÉ R3.7 : </a:t>
                      </a:r>
                      <a:r>
                        <a:rPr lang="fr-FR" sz="1200" b="0" kern="1200" dirty="0">
                          <a:solidFill>
                            <a:schemeClr val="dk1"/>
                          </a:solidFill>
                          <a:effectLst/>
                          <a:latin typeface="Arial" pitchFamily="34" charset="0"/>
                          <a:ea typeface="+mn-ea"/>
                          <a:cs typeface="Arial" pitchFamily="34" charset="0"/>
                        </a:rPr>
                        <a:t>Renforcement des capacités des gestionnaires universitaires en gestion prévisionnelle des ressources humaines et des compétences (GPRHC)</a:t>
                      </a:r>
                    </a:p>
                    <a:p>
                      <a:r>
                        <a:rPr lang="fr-FR" sz="1200" b="1" kern="1200" dirty="0">
                          <a:solidFill>
                            <a:schemeClr val="dk1"/>
                          </a:solidFill>
                          <a:effectLst/>
                          <a:latin typeface="Arial" pitchFamily="34" charset="0"/>
                          <a:ea typeface="+mn-ea"/>
                          <a:cs typeface="Arial" pitchFamily="34" charset="0"/>
                        </a:rPr>
                        <a:t>ACTIVITÉ R3.8 : </a:t>
                      </a:r>
                      <a:r>
                        <a:rPr lang="fr-FR" sz="1200" b="0" kern="1200" dirty="0">
                          <a:solidFill>
                            <a:schemeClr val="dk1"/>
                          </a:solidFill>
                          <a:effectLst/>
                          <a:latin typeface="Arial" pitchFamily="34" charset="0"/>
                          <a:ea typeface="+mn-ea"/>
                          <a:cs typeface="Arial" pitchFamily="34" charset="0"/>
                        </a:rPr>
                        <a:t>Renforcement des capacités en ingénierie de la formation</a:t>
                      </a:r>
                    </a:p>
                    <a:p>
                      <a:pPr marL="1071563" indent="-1071563"/>
                      <a:r>
                        <a:rPr lang="fr-FR" sz="1200" b="1" kern="1200" dirty="0">
                          <a:solidFill>
                            <a:schemeClr val="dk1"/>
                          </a:solidFill>
                          <a:effectLst/>
                          <a:latin typeface="Arial" pitchFamily="34" charset="0"/>
                          <a:ea typeface="+mn-ea"/>
                          <a:cs typeface="Arial" pitchFamily="34" charset="0"/>
                        </a:rPr>
                        <a:t>ACTIVITÉ R3.9 : </a:t>
                      </a:r>
                      <a:r>
                        <a:rPr lang="fr-FR" sz="1200" b="0" kern="1200" dirty="0">
                          <a:solidFill>
                            <a:schemeClr val="dk1"/>
                          </a:solidFill>
                          <a:effectLst/>
                          <a:latin typeface="Arial" pitchFamily="34" charset="0"/>
                          <a:ea typeface="+mn-ea"/>
                          <a:cs typeface="Arial" pitchFamily="34" charset="0"/>
                        </a:rPr>
                        <a:t>Renforcement des capacités en management universitaire</a:t>
                      </a:r>
                    </a:p>
                  </a:txBody>
                  <a:tcPr marL="36994" marR="36994" marT="0" marB="0" anchor="ctr"/>
                </a:tc>
                <a:tc hMerge="1">
                  <a:txBody>
                    <a:bodyPr/>
                    <a:lstStyle/>
                    <a:p>
                      <a:pPr marL="457200" indent="-457200" algn="just">
                        <a:spcAft>
                          <a:spcPts val="0"/>
                        </a:spcAft>
                      </a:pPr>
                      <a:endParaRPr lang="fr-BE" sz="500" dirty="0">
                        <a:effectLst/>
                        <a:latin typeface="Times New Roman"/>
                        <a:ea typeface="Times New Roman"/>
                      </a:endParaRPr>
                    </a:p>
                  </a:txBody>
                  <a:tcPr marL="0" marR="0" marT="0" marB="0" anchor="ctr"/>
                </a:tc>
                <a:tc>
                  <a:txBody>
                    <a:bodyPr/>
                    <a:lstStyle/>
                    <a:p>
                      <a:pPr marL="457200" indent="-457200" algn="just">
                        <a:spcAft>
                          <a:spcPts val="0"/>
                        </a:spcAft>
                      </a:pPr>
                      <a:r>
                        <a:rPr lang="fr-BE" sz="1200" dirty="0">
                          <a:effectLst/>
                          <a:latin typeface="Arial" pitchFamily="34" charset="0"/>
                          <a:cs typeface="Arial" pitchFamily="34" charset="0"/>
                        </a:rPr>
                        <a:t> </a:t>
                      </a:r>
                      <a:endParaRPr lang="fr-BE" sz="1200" dirty="0">
                        <a:effectLst/>
                        <a:latin typeface="Arial" pitchFamily="34" charset="0"/>
                        <a:ea typeface="Times New Roman"/>
                        <a:cs typeface="Arial" pitchFamily="34" charset="0"/>
                      </a:endParaRPr>
                    </a:p>
                  </a:txBody>
                  <a:tcPr marL="0" marR="0" marT="0" marB="0" anchor="ctr"/>
                </a:tc>
                <a:extLst>
                  <a:ext uri="{0D108BD9-81ED-4DB2-BD59-A6C34878D82A}">
                    <a16:rowId xmlns:a16="http://schemas.microsoft.com/office/drawing/2014/main" val="10002"/>
                  </a:ext>
                </a:extLst>
              </a:tr>
            </a:tbl>
          </a:graphicData>
        </a:graphic>
      </p:graphicFrame>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
        <p:nvSpPr>
          <p:cNvPr id="4" name="Espace réservé du numéro de diapositive 3"/>
          <p:cNvSpPr>
            <a:spLocks noGrp="1"/>
          </p:cNvSpPr>
          <p:nvPr>
            <p:ph type="sldNum" sz="quarter" idx="12"/>
          </p:nvPr>
        </p:nvSpPr>
        <p:spPr/>
        <p:txBody>
          <a:bodyPr/>
          <a:lstStyle/>
          <a:p>
            <a:pPr>
              <a:defRPr/>
            </a:pPr>
            <a:fld id="{D6C9A91C-3DAD-4581-82AD-C8DCAC57B1F4}" type="slidenum">
              <a:rPr lang="fr-FR" smtClean="0"/>
              <a:pPr>
                <a:defRPr/>
              </a:pPr>
              <a:t>25</a:t>
            </a:fld>
            <a:endParaRPr lang="fr-FR"/>
          </a:p>
        </p:txBody>
      </p:sp>
    </p:spTree>
    <p:extLst>
      <p:ext uri="{BB962C8B-B14F-4D97-AF65-F5344CB8AC3E}">
        <p14:creationId xmlns:p14="http://schemas.microsoft.com/office/powerpoint/2010/main" val="345574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5930" y="134883"/>
            <a:ext cx="5616623" cy="307764"/>
          </a:xfrm>
          <a:prstGeom prst="rect">
            <a:avLst/>
          </a:prstGeom>
        </p:spPr>
        <p:txBody>
          <a:bodyPr wrap="square" lIns="91429" tIns="45714" rIns="91429" bIns="45714">
            <a:spAutoFit/>
          </a:bodyPr>
          <a:lstStyle/>
          <a:p>
            <a:pPr algn="ctr">
              <a:spcBef>
                <a:spcPts val="1595"/>
              </a:spcBef>
            </a:pPr>
            <a:r>
              <a:rPr lang="fr-FR" b="1" dirty="0">
                <a:ln w="10541" cmpd="sng">
                  <a:solidFill>
                    <a:schemeClr val="accent1">
                      <a:shade val="88000"/>
                      <a:satMod val="110000"/>
                    </a:schemeClr>
                  </a:solidFill>
                  <a:prstDash val="solid"/>
                </a:ln>
                <a:solidFill>
                  <a:schemeClr val="tx2"/>
                </a:solidFill>
                <a:latin typeface="Arial" pitchFamily="34" charset="0"/>
                <a:cs typeface="Arial" pitchFamily="34" charset="0"/>
              </a:rPr>
              <a:t>Mise en situation: la logique d’intervention du PAPS ESRS</a:t>
            </a:r>
          </a:p>
        </p:txBody>
      </p:sp>
      <p:graphicFrame>
        <p:nvGraphicFramePr>
          <p:cNvPr id="3" name="Tableau 2"/>
          <p:cNvGraphicFramePr>
            <a:graphicFrameLocks noGrp="1"/>
          </p:cNvGraphicFramePr>
          <p:nvPr>
            <p:extLst>
              <p:ext uri="{D42A27DB-BD31-4B8C-83A1-F6EECF244321}">
                <p14:modId xmlns:p14="http://schemas.microsoft.com/office/powerpoint/2010/main" val="2783333412"/>
              </p:ext>
            </p:extLst>
          </p:nvPr>
        </p:nvGraphicFramePr>
        <p:xfrm>
          <a:off x="251669" y="1040899"/>
          <a:ext cx="7200800" cy="2513085"/>
        </p:xfrm>
        <a:graphic>
          <a:graphicData uri="http://schemas.openxmlformats.org/drawingml/2006/table">
            <a:tbl>
              <a:tblPr firstRow="1" bandRow="1" bandCol="1">
                <a:tableStyleId>{5C22544A-7EE6-4342-B048-85BDC9FD1C3A}</a:tableStyleId>
              </a:tblPr>
              <a:tblGrid>
                <a:gridCol w="6817582">
                  <a:extLst>
                    <a:ext uri="{9D8B030D-6E8A-4147-A177-3AD203B41FA5}">
                      <a16:colId xmlns:a16="http://schemas.microsoft.com/office/drawing/2014/main" val="20000"/>
                    </a:ext>
                  </a:extLst>
                </a:gridCol>
                <a:gridCol w="320824">
                  <a:extLst>
                    <a:ext uri="{9D8B030D-6E8A-4147-A177-3AD203B41FA5}">
                      <a16:colId xmlns:a16="http://schemas.microsoft.com/office/drawing/2014/main" val="20001"/>
                    </a:ext>
                  </a:extLst>
                </a:gridCol>
                <a:gridCol w="62394">
                  <a:extLst>
                    <a:ext uri="{9D8B030D-6E8A-4147-A177-3AD203B41FA5}">
                      <a16:colId xmlns:a16="http://schemas.microsoft.com/office/drawing/2014/main" val="20002"/>
                    </a:ext>
                  </a:extLst>
                </a:gridCol>
              </a:tblGrid>
              <a:tr h="159777">
                <a:tc>
                  <a:txBody>
                    <a:bodyPr/>
                    <a:lstStyle/>
                    <a:p>
                      <a:pPr marL="457200" indent="-457200" algn="ctr">
                        <a:spcBef>
                          <a:spcPts val="450"/>
                        </a:spcBef>
                        <a:spcAft>
                          <a:spcPts val="270"/>
                        </a:spcAft>
                        <a:tabLst>
                          <a:tab pos="-457200" algn="l"/>
                        </a:tabLst>
                      </a:pPr>
                      <a:r>
                        <a:rPr lang="fr-FR" sz="800" dirty="0">
                          <a:effectLst/>
                          <a:latin typeface="+mn-lt"/>
                          <a:cs typeface="Arial" pitchFamily="34" charset="0"/>
                        </a:rPr>
                        <a:t>LOGIQUE D'INTERVENTION</a:t>
                      </a:r>
                      <a:endParaRPr lang="fr-BE" sz="800" dirty="0">
                        <a:effectLst/>
                        <a:latin typeface="+mn-lt"/>
                        <a:ea typeface="Times New Roman"/>
                        <a:cs typeface="Arial" pitchFamily="34" charset="0"/>
                      </a:endParaRPr>
                    </a:p>
                  </a:txBody>
                  <a:tcPr marL="36994" marR="36994" marT="0" marB="0" anchor="ctr"/>
                </a:tc>
                <a:tc gridSpan="2">
                  <a:txBody>
                    <a:bodyPr/>
                    <a:lstStyle/>
                    <a:p>
                      <a:pPr marL="457200" indent="-457200" algn="just">
                        <a:spcAft>
                          <a:spcPts val="0"/>
                        </a:spcAft>
                      </a:pPr>
                      <a:r>
                        <a:rPr lang="fr-BE" sz="1200">
                          <a:effectLst/>
                          <a:latin typeface="Arial" pitchFamily="34" charset="0"/>
                          <a:cs typeface="Arial" pitchFamily="34" charset="0"/>
                        </a:rPr>
                        <a:t> </a:t>
                      </a:r>
                      <a:endParaRPr lang="fr-BE" sz="1200">
                        <a:effectLst/>
                        <a:latin typeface="Arial" pitchFamily="34" charset="0"/>
                        <a:ea typeface="Times New Roman"/>
                        <a:cs typeface="Arial" pitchFamily="34" charset="0"/>
                      </a:endParaRPr>
                    </a:p>
                  </a:txBody>
                  <a:tcPr marL="0" marR="0" marT="0" marB="0" anchor="ctr"/>
                </a:tc>
                <a:tc hMerge="1">
                  <a:txBody>
                    <a:bodyPr/>
                    <a:lstStyle/>
                    <a:p>
                      <a:endParaRPr lang="fr-BE"/>
                    </a:p>
                  </a:txBody>
                  <a:tcPr/>
                </a:tc>
                <a:extLst>
                  <a:ext uri="{0D108BD9-81ED-4DB2-BD59-A6C34878D82A}">
                    <a16:rowId xmlns:a16="http://schemas.microsoft.com/office/drawing/2014/main" val="10000"/>
                  </a:ext>
                </a:extLst>
              </a:tr>
              <a:tr h="372813">
                <a:tc gridSpan="3">
                  <a:txBody>
                    <a:bodyPr/>
                    <a:lstStyle/>
                    <a:p>
                      <a:pPr marL="993775" marR="635" indent="-993775" algn="l" defTabSz="687903" rtl="0" eaLnBrk="1" fontAlgn="auto" latinLnBrk="0" hangingPunct="1">
                        <a:lnSpc>
                          <a:spcPct val="100000"/>
                        </a:lnSpc>
                        <a:spcBef>
                          <a:spcPts val="0"/>
                        </a:spcBef>
                        <a:spcAft>
                          <a:spcPts val="0"/>
                        </a:spcAft>
                        <a:buClrTx/>
                        <a:buSzTx/>
                        <a:buFontTx/>
                        <a:buNone/>
                        <a:tabLst>
                          <a:tab pos="-457200" algn="l"/>
                        </a:tabLst>
                        <a:defRPr/>
                      </a:pPr>
                      <a:r>
                        <a:rPr lang="fr-FR" sz="1200" b="1" dirty="0">
                          <a:effectLst/>
                          <a:latin typeface="Arial" panose="020B0604020202020204" pitchFamily="34" charset="0"/>
                          <a:cs typeface="Arial" panose="020B0604020202020204" pitchFamily="34" charset="0"/>
                        </a:rPr>
                        <a:t>RESULTAT</a:t>
                      </a:r>
                      <a:r>
                        <a:rPr lang="fr-FR" sz="1200" b="1" baseline="0" dirty="0">
                          <a:effectLst/>
                          <a:latin typeface="Arial" panose="020B0604020202020204" pitchFamily="34" charset="0"/>
                          <a:cs typeface="Arial" panose="020B0604020202020204" pitchFamily="34" charset="0"/>
                        </a:rPr>
                        <a:t> 3: </a:t>
                      </a:r>
                      <a:r>
                        <a:rPr lang="fr-FR" sz="1200" b="1" kern="1200" dirty="0">
                          <a:solidFill>
                            <a:schemeClr val="dk1"/>
                          </a:solidFill>
                          <a:effectLst/>
                          <a:latin typeface="Arial" pitchFamily="34" charset="0"/>
                          <a:ea typeface="+mn-ea"/>
                          <a:cs typeface="Arial" pitchFamily="34" charset="0"/>
                        </a:rPr>
                        <a:t>APPUI AU RENFORCEMENT DES CAPACITÉS DES ENSEIGNANTS ET DES GESTIONNAIRES DU SYSTÈME (R3)</a:t>
                      </a:r>
                      <a:endParaRPr lang="fr-BE" sz="1200" b="1" kern="1200" dirty="0">
                        <a:solidFill>
                          <a:schemeClr val="dk1"/>
                        </a:solidFill>
                        <a:effectLst/>
                        <a:latin typeface="Arial" panose="020B0604020202020204" pitchFamily="34" charset="0"/>
                        <a:ea typeface="+mn-ea"/>
                        <a:cs typeface="Arial" panose="020B0604020202020204" pitchFamily="34" charset="0"/>
                      </a:endParaRPr>
                    </a:p>
                  </a:txBody>
                  <a:tcPr marL="36994" marR="36994" marT="0" marB="0" anchor="ctr"/>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10001"/>
                  </a:ext>
                </a:extLst>
              </a:tr>
              <a:tr h="1957392">
                <a:tc gridSpan="2">
                  <a:txBody>
                    <a:bodyPr/>
                    <a:lstStyle/>
                    <a:p>
                      <a:pPr marL="1071563" marR="0" indent="-1071563" algn="ctr" defTabSz="687903" rtl="0" eaLnBrk="1" fontAlgn="auto" latinLnBrk="0" hangingPunct="1">
                        <a:lnSpc>
                          <a:spcPct val="100000"/>
                        </a:lnSpc>
                        <a:spcBef>
                          <a:spcPts val="0"/>
                        </a:spcBef>
                        <a:spcAft>
                          <a:spcPts val="0"/>
                        </a:spcAft>
                        <a:buClrTx/>
                        <a:buSzTx/>
                        <a:buFontTx/>
                        <a:buNone/>
                        <a:tabLst/>
                        <a:defRPr/>
                      </a:pPr>
                      <a:r>
                        <a:rPr lang="fr-FR" sz="1200" b="1" kern="1200" dirty="0">
                          <a:solidFill>
                            <a:schemeClr val="dk1"/>
                          </a:solidFill>
                          <a:effectLst/>
                          <a:latin typeface="Arial" pitchFamily="34" charset="0"/>
                          <a:ea typeface="+mn-ea"/>
                          <a:cs typeface="Arial" pitchFamily="34" charset="0"/>
                        </a:rPr>
                        <a:t>Axe transversal</a:t>
                      </a:r>
                      <a:endParaRPr lang="fr-FR" sz="1200" kern="1200" dirty="0">
                        <a:solidFill>
                          <a:schemeClr val="dk1"/>
                        </a:solidFill>
                        <a:effectLst/>
                        <a:latin typeface="Arial" pitchFamily="34" charset="0"/>
                        <a:ea typeface="+mn-ea"/>
                        <a:cs typeface="Arial" pitchFamily="34" charset="0"/>
                      </a:endParaRPr>
                    </a:p>
                    <a:p>
                      <a:pPr marL="1071563" indent="-1071563"/>
                      <a:endParaRPr lang="fr-FR" sz="1200" b="1" kern="1200" dirty="0">
                        <a:solidFill>
                          <a:schemeClr val="dk1"/>
                        </a:solidFill>
                        <a:effectLst/>
                        <a:latin typeface="Arial" pitchFamily="34" charset="0"/>
                        <a:ea typeface="+mn-ea"/>
                        <a:cs typeface="Arial" pitchFamily="34" charset="0"/>
                      </a:endParaRPr>
                    </a:p>
                    <a:p>
                      <a:pPr marL="1295400" indent="-1295400"/>
                      <a:r>
                        <a:rPr lang="fr-FR" sz="1200" b="1" kern="1200" dirty="0">
                          <a:solidFill>
                            <a:schemeClr val="dk1"/>
                          </a:solidFill>
                          <a:effectLst/>
                          <a:latin typeface="Arial" pitchFamily="34" charset="0"/>
                          <a:ea typeface="+mn-ea"/>
                          <a:cs typeface="Arial" pitchFamily="34" charset="0"/>
                        </a:rPr>
                        <a:t>ACTIVITÉ R3.10 : </a:t>
                      </a:r>
                      <a:r>
                        <a:rPr lang="fr-FR" sz="1200" b="0" kern="1200" dirty="0">
                          <a:solidFill>
                            <a:schemeClr val="dk1"/>
                          </a:solidFill>
                          <a:effectLst/>
                          <a:latin typeface="Arial" pitchFamily="34" charset="0"/>
                          <a:ea typeface="+mn-ea"/>
                          <a:cs typeface="Arial" pitchFamily="34" charset="0"/>
                        </a:rPr>
                        <a:t>Conception et mise en œuvre des dispositifs de capitalisation, de transfert et de généralisation des résultats obtenus</a:t>
                      </a:r>
                    </a:p>
                    <a:p>
                      <a:pPr marL="1071563" marR="0" indent="-1071563" algn="l" defTabSz="687903" rtl="0" eaLnBrk="1" fontAlgn="auto" latinLnBrk="0" hangingPunct="1">
                        <a:lnSpc>
                          <a:spcPct val="100000"/>
                        </a:lnSpc>
                        <a:spcBef>
                          <a:spcPts val="0"/>
                        </a:spcBef>
                        <a:spcAft>
                          <a:spcPts val="0"/>
                        </a:spcAft>
                        <a:buClrTx/>
                        <a:buSzTx/>
                        <a:buFontTx/>
                        <a:buNone/>
                        <a:tabLst/>
                        <a:defRPr/>
                      </a:pPr>
                      <a:r>
                        <a:rPr lang="fr-FR" sz="1200" b="1" kern="1200" dirty="0">
                          <a:solidFill>
                            <a:schemeClr val="dk1"/>
                          </a:solidFill>
                          <a:effectLst/>
                          <a:latin typeface="Arial" pitchFamily="34" charset="0"/>
                          <a:ea typeface="+mn-ea"/>
                          <a:cs typeface="Arial" pitchFamily="34" charset="0"/>
                        </a:rPr>
                        <a:t>ACTIVITÉ R3.11 : </a:t>
                      </a:r>
                      <a:r>
                        <a:rPr lang="fr-FR" sz="1200" b="0" kern="1200" dirty="0">
                          <a:solidFill>
                            <a:schemeClr val="dk1"/>
                          </a:solidFill>
                          <a:effectLst/>
                          <a:latin typeface="Arial" pitchFamily="34" charset="0"/>
                          <a:ea typeface="+mn-ea"/>
                          <a:cs typeface="Arial" pitchFamily="34" charset="0"/>
                        </a:rPr>
                        <a:t>Accompagnement technique des activités liées au R3 (maîtrise d’ouvrage déléguée)</a:t>
                      </a:r>
                    </a:p>
                    <a:p>
                      <a:pPr marL="1071563" indent="-1071563"/>
                      <a:endParaRPr lang="fr-FR" sz="1200" b="0" kern="1200" dirty="0">
                        <a:solidFill>
                          <a:schemeClr val="dk1"/>
                        </a:solidFill>
                        <a:effectLst/>
                        <a:latin typeface="Arial" pitchFamily="34" charset="0"/>
                        <a:ea typeface="+mn-ea"/>
                        <a:cs typeface="Arial" pitchFamily="34" charset="0"/>
                      </a:endParaRPr>
                    </a:p>
                  </a:txBody>
                  <a:tcPr marL="36994" marR="36994" marT="0" marB="0" anchor="ctr"/>
                </a:tc>
                <a:tc hMerge="1">
                  <a:txBody>
                    <a:bodyPr/>
                    <a:lstStyle/>
                    <a:p>
                      <a:pPr marL="457200" indent="-457200" algn="just">
                        <a:spcAft>
                          <a:spcPts val="0"/>
                        </a:spcAft>
                      </a:pPr>
                      <a:endParaRPr lang="fr-BE" sz="500" dirty="0">
                        <a:effectLst/>
                        <a:latin typeface="Times New Roman"/>
                        <a:ea typeface="Times New Roman"/>
                      </a:endParaRPr>
                    </a:p>
                  </a:txBody>
                  <a:tcPr marL="0" marR="0" marT="0" marB="0" anchor="ctr"/>
                </a:tc>
                <a:tc>
                  <a:txBody>
                    <a:bodyPr/>
                    <a:lstStyle/>
                    <a:p>
                      <a:pPr marL="457200" indent="-457200" algn="just">
                        <a:spcAft>
                          <a:spcPts val="0"/>
                        </a:spcAft>
                      </a:pPr>
                      <a:r>
                        <a:rPr lang="fr-BE" sz="1200" dirty="0">
                          <a:effectLst/>
                          <a:latin typeface="Arial" pitchFamily="34" charset="0"/>
                          <a:cs typeface="Arial" pitchFamily="34" charset="0"/>
                        </a:rPr>
                        <a:t> </a:t>
                      </a:r>
                      <a:endParaRPr lang="fr-BE" sz="1200" dirty="0">
                        <a:effectLst/>
                        <a:latin typeface="Arial" pitchFamily="34" charset="0"/>
                        <a:ea typeface="Times New Roman"/>
                        <a:cs typeface="Arial" pitchFamily="34" charset="0"/>
                      </a:endParaRPr>
                    </a:p>
                  </a:txBody>
                  <a:tcPr marL="0" marR="0" marT="0" marB="0" anchor="ctr"/>
                </a:tc>
                <a:extLst>
                  <a:ext uri="{0D108BD9-81ED-4DB2-BD59-A6C34878D82A}">
                    <a16:rowId xmlns:a16="http://schemas.microsoft.com/office/drawing/2014/main" val="10002"/>
                  </a:ext>
                </a:extLst>
              </a:tr>
            </a:tbl>
          </a:graphicData>
        </a:graphic>
      </p:graphicFrame>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
        <p:nvSpPr>
          <p:cNvPr id="4" name="Espace réservé du numéro de diapositive 3"/>
          <p:cNvSpPr>
            <a:spLocks noGrp="1"/>
          </p:cNvSpPr>
          <p:nvPr>
            <p:ph type="sldNum" sz="quarter" idx="12"/>
          </p:nvPr>
        </p:nvSpPr>
        <p:spPr/>
        <p:txBody>
          <a:bodyPr/>
          <a:lstStyle/>
          <a:p>
            <a:pPr>
              <a:defRPr/>
            </a:pPr>
            <a:fld id="{D6C9A91C-3DAD-4581-82AD-C8DCAC57B1F4}" type="slidenum">
              <a:rPr lang="fr-FR" smtClean="0"/>
              <a:pPr>
                <a:defRPr/>
              </a:pPr>
              <a:t>26</a:t>
            </a:fld>
            <a:endParaRPr lang="fr-FR"/>
          </a:p>
        </p:txBody>
      </p:sp>
    </p:spTree>
    <p:extLst>
      <p:ext uri="{BB962C8B-B14F-4D97-AF65-F5344CB8AC3E}">
        <p14:creationId xmlns:p14="http://schemas.microsoft.com/office/powerpoint/2010/main" val="496881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539750" y="574471"/>
            <a:ext cx="6516688" cy="3465717"/>
          </a:xfrm>
          <a:prstGeom prst="rect">
            <a:avLst/>
          </a:prstGeom>
        </p:spPr>
        <p:txBody>
          <a:bodyPr lIns="68782" tIns="34391" rIns="68782" bIns="34391" anchor="ctr"/>
          <a:lstStyle/>
          <a:p>
            <a:pPr defTabSz="687822">
              <a:defRPr/>
            </a:pPr>
            <a:r>
              <a:rPr lang="fr-FR" sz="1800" b="1" dirty="0">
                <a:ea typeface="+mj-ea"/>
                <a:cs typeface="Arial" pitchFamily="34" charset="0"/>
              </a:rPr>
              <a:t>Sur la base du projet pilote vous concernant,  veuillez:</a:t>
            </a:r>
          </a:p>
          <a:p>
            <a:pPr marL="343952" indent="-343952" defTabSz="687822">
              <a:spcBef>
                <a:spcPts val="1200"/>
              </a:spcBef>
              <a:buFont typeface="+mj-lt"/>
              <a:buAutoNum type="arabicPeriod"/>
              <a:defRPr/>
            </a:pPr>
            <a:r>
              <a:rPr lang="fr-FR" sz="1800" b="1" dirty="0">
                <a:ea typeface="+mj-ea"/>
                <a:cs typeface="Arial" pitchFamily="34" charset="0"/>
              </a:rPr>
              <a:t>Identifier le résultat et l’activité(s) du cadre logique du PAPS auxquels se rattache votre projet pilote</a:t>
            </a:r>
          </a:p>
          <a:p>
            <a:pPr marL="343952" indent="-343952" defTabSz="687822">
              <a:spcBef>
                <a:spcPts val="1200"/>
              </a:spcBef>
              <a:buFont typeface="+mj-lt"/>
              <a:buAutoNum type="arabicPeriod"/>
              <a:defRPr/>
            </a:pPr>
            <a:r>
              <a:rPr lang="fr-FR" sz="1800" b="1" dirty="0">
                <a:ea typeface="+mj-ea"/>
                <a:cs typeface="Arial" pitchFamily="34" charset="0"/>
              </a:rPr>
              <a:t>Construire la logique d’intervention de votre projet pilote:</a:t>
            </a:r>
          </a:p>
          <a:p>
            <a:pPr marL="687781" lvl="2" indent="-343952" defTabSz="687822">
              <a:spcBef>
                <a:spcPts val="1200"/>
              </a:spcBef>
              <a:buFont typeface="Wingdings" panose="05000000000000000000" pitchFamily="2" charset="2"/>
              <a:buChar char="Ø"/>
              <a:defRPr/>
            </a:pPr>
            <a:r>
              <a:rPr lang="fr-FR" sz="1800" b="1" dirty="0">
                <a:cs typeface="Arial" pitchFamily="34" charset="0"/>
              </a:rPr>
              <a:t>Objectifs de votre projet pilote</a:t>
            </a:r>
            <a:endParaRPr lang="fr-FR" sz="1800" b="1" dirty="0">
              <a:ea typeface="+mj-ea"/>
              <a:cs typeface="Arial" pitchFamily="34" charset="0"/>
            </a:endParaRPr>
          </a:p>
          <a:p>
            <a:pPr marL="629628" lvl="1" indent="-285716" defTabSz="687822">
              <a:spcBef>
                <a:spcPts val="1200"/>
              </a:spcBef>
              <a:buFont typeface="Wingdings" panose="05000000000000000000" pitchFamily="2" charset="2"/>
              <a:buChar char="Ø"/>
              <a:defRPr/>
            </a:pPr>
            <a:r>
              <a:rPr lang="fr-FR" sz="1800" b="1" dirty="0">
                <a:ea typeface="+mj-ea"/>
                <a:cs typeface="Arial" pitchFamily="34" charset="0"/>
              </a:rPr>
              <a:t>Résultats  à atteindre de votre projet pilote</a:t>
            </a:r>
          </a:p>
          <a:p>
            <a:pPr marL="629628" lvl="1" indent="-285716" defTabSz="687822">
              <a:spcBef>
                <a:spcPts val="1200"/>
              </a:spcBef>
              <a:buFont typeface="Wingdings" panose="05000000000000000000" pitchFamily="2" charset="2"/>
              <a:buChar char="Ø"/>
              <a:defRPr/>
            </a:pPr>
            <a:r>
              <a:rPr lang="fr-FR" sz="1800" b="1" dirty="0">
                <a:cs typeface="Arial" pitchFamily="34" charset="0"/>
              </a:rPr>
              <a:t>Les grandes activités à mettre en œuvre</a:t>
            </a:r>
          </a:p>
          <a:p>
            <a:pPr marL="344033" indent="-343952" defTabSz="687822">
              <a:spcBef>
                <a:spcPts val="1200"/>
              </a:spcBef>
              <a:buFont typeface="+mj-lt"/>
              <a:buAutoNum type="arabicPeriod"/>
              <a:defRPr/>
            </a:pPr>
            <a:r>
              <a:rPr lang="fr-FR" sz="1800" b="1" dirty="0">
                <a:cs typeface="Arial" pitchFamily="34" charset="0"/>
              </a:rPr>
              <a:t>Etablir la connexion (flèche) entre votre projet pilote et les résultat – activité(s) auxquels il se réfère.</a:t>
            </a:r>
          </a:p>
        </p:txBody>
      </p:sp>
      <p:sp>
        <p:nvSpPr>
          <p:cNvPr id="6" name="Espace réservé du numéro de diapositive 5"/>
          <p:cNvSpPr>
            <a:spLocks noGrp="1"/>
          </p:cNvSpPr>
          <p:nvPr>
            <p:ph type="sldNum" sz="quarter" idx="12"/>
          </p:nvPr>
        </p:nvSpPr>
        <p:spPr/>
        <p:txBody>
          <a:bodyPr/>
          <a:lstStyle/>
          <a:p>
            <a:pPr>
              <a:defRPr/>
            </a:pPr>
            <a:fld id="{17801C42-C63E-4386-B0B1-4FD10653D4D9}" type="slidenum">
              <a:rPr lang="fr-FR"/>
              <a:pPr>
                <a:defRPr/>
              </a:pPr>
              <a:t>27</a:t>
            </a:fld>
            <a:endParaRPr lang="fr-FR" dirty="0"/>
          </a:p>
        </p:txBody>
      </p:sp>
      <p:sp>
        <p:nvSpPr>
          <p:cNvPr id="5" name="Titre 1"/>
          <p:cNvSpPr txBox="1">
            <a:spLocks/>
          </p:cNvSpPr>
          <p:nvPr/>
        </p:nvSpPr>
        <p:spPr>
          <a:xfrm>
            <a:off x="323677" y="0"/>
            <a:ext cx="6223569" cy="511547"/>
          </a:xfrm>
          <a:prstGeom prst="rect">
            <a:avLst/>
          </a:prstGeom>
        </p:spPr>
        <p:txBody>
          <a:bodyPr lIns="68782" tIns="34391" rIns="68782" bIns="34391" anchor="ctr"/>
          <a:lstStyle/>
          <a:p>
            <a:pPr defTabSz="687822">
              <a:spcBef>
                <a:spcPts val="1200"/>
              </a:spcBef>
              <a:defRPr/>
            </a:pPr>
            <a:r>
              <a:rPr lang="fr-FR" b="1" dirty="0">
                <a:ln w="10541" cmpd="sng">
                  <a:solidFill>
                    <a:schemeClr val="accent1">
                      <a:shade val="88000"/>
                      <a:satMod val="110000"/>
                    </a:schemeClr>
                  </a:solidFill>
                  <a:prstDash val="solid"/>
                </a:ln>
                <a:solidFill>
                  <a:schemeClr val="tx2"/>
                </a:solidFill>
                <a:ea typeface="+mj-ea"/>
                <a:cs typeface="Arial" pitchFamily="34" charset="0"/>
              </a:rPr>
              <a:t>2</a:t>
            </a:r>
            <a:r>
              <a:rPr lang="fr-FR" b="1" baseline="30000" dirty="0">
                <a:ln w="10541" cmpd="sng">
                  <a:solidFill>
                    <a:schemeClr val="accent1">
                      <a:shade val="88000"/>
                      <a:satMod val="110000"/>
                    </a:schemeClr>
                  </a:solidFill>
                  <a:prstDash val="solid"/>
                </a:ln>
                <a:solidFill>
                  <a:schemeClr val="tx2"/>
                </a:solidFill>
                <a:ea typeface="+mj-ea"/>
                <a:cs typeface="Arial" pitchFamily="34" charset="0"/>
              </a:rPr>
              <a:t>ème</a:t>
            </a:r>
            <a:r>
              <a:rPr lang="fr-FR" b="1" dirty="0">
                <a:ln w="10541" cmpd="sng">
                  <a:solidFill>
                    <a:schemeClr val="accent1">
                      <a:shade val="88000"/>
                      <a:satMod val="110000"/>
                    </a:schemeClr>
                  </a:solidFill>
                  <a:prstDash val="solid"/>
                </a:ln>
                <a:solidFill>
                  <a:schemeClr val="tx2"/>
                </a:solidFill>
                <a:ea typeface="+mj-ea"/>
                <a:cs typeface="Arial" pitchFamily="34" charset="0"/>
              </a:rPr>
              <a:t> PARTIE DE L’EXERCICE: </a:t>
            </a:r>
            <a:r>
              <a:rPr lang="fr-FR" sz="1800" b="1" dirty="0">
                <a:ln w="10541" cmpd="sng">
                  <a:solidFill>
                    <a:schemeClr val="accent1">
                      <a:shade val="88000"/>
                      <a:satMod val="110000"/>
                    </a:schemeClr>
                  </a:solidFill>
                  <a:prstDash val="solid"/>
                </a:ln>
                <a:solidFill>
                  <a:schemeClr val="tx2"/>
                </a:solidFill>
                <a:ea typeface="+mj-ea"/>
                <a:cs typeface="Arial" pitchFamily="34" charset="0"/>
              </a:rPr>
              <a:t>LA LOGIQUE D’INTERVENTION DES PROJETS PILOTE DU RESULTAT 3</a:t>
            </a: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extLst>
      <p:ext uri="{BB962C8B-B14F-4D97-AF65-F5344CB8AC3E}">
        <p14:creationId xmlns:p14="http://schemas.microsoft.com/office/powerpoint/2010/main" val="30489432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4764" y="0"/>
            <a:ext cx="6516365" cy="511547"/>
          </a:xfrm>
          <a:prstGeom prst="rect">
            <a:avLst/>
          </a:prstGeom>
        </p:spPr>
        <p:txBody>
          <a:bodyPr lIns="68782" tIns="34391" rIns="68782" bIns="34391" anchor="ctr"/>
          <a:lstStyle/>
          <a:p>
            <a:pPr defTabSz="687822">
              <a:spcBef>
                <a:spcPts val="1200"/>
              </a:spcBef>
              <a:defRPr/>
            </a:pPr>
            <a:r>
              <a:rPr lang="fr-FR" sz="1800" b="1" dirty="0">
                <a:ln w="10541" cmpd="sng">
                  <a:solidFill>
                    <a:schemeClr val="accent1">
                      <a:shade val="88000"/>
                      <a:satMod val="110000"/>
                    </a:schemeClr>
                  </a:solidFill>
                  <a:prstDash val="solid"/>
                </a:ln>
                <a:solidFill>
                  <a:schemeClr val="tx2"/>
                </a:solidFill>
                <a:ea typeface="+mj-ea"/>
                <a:cs typeface="Arial" pitchFamily="34" charset="0"/>
              </a:rPr>
              <a:t>LES PROJETS PILOTE DU RESULTAT 3</a:t>
            </a:r>
          </a:p>
        </p:txBody>
      </p:sp>
      <p:graphicFrame>
        <p:nvGraphicFramePr>
          <p:cNvPr id="7" name="Espace réservé du contenu 3"/>
          <p:cNvGraphicFramePr>
            <a:graphicFrameLocks noGrp="1"/>
          </p:cNvGraphicFramePr>
          <p:nvPr>
            <p:ph idx="1"/>
            <p:extLst>
              <p:ext uri="{D42A27DB-BD31-4B8C-83A1-F6EECF244321}">
                <p14:modId xmlns:p14="http://schemas.microsoft.com/office/powerpoint/2010/main" val="3472984171"/>
              </p:ext>
            </p:extLst>
          </p:nvPr>
        </p:nvGraphicFramePr>
        <p:xfrm>
          <a:off x="251669" y="583555"/>
          <a:ext cx="6634658" cy="3391920"/>
        </p:xfrm>
        <a:graphic>
          <a:graphicData uri="http://schemas.openxmlformats.org/drawingml/2006/table">
            <a:tbl>
              <a:tblPr firstRow="1" firstCol="1" bandRow="1">
                <a:tableStyleId>{5C22544A-7EE6-4342-B048-85BDC9FD1C3A}</a:tableStyleId>
              </a:tblPr>
              <a:tblGrid>
                <a:gridCol w="3177037">
                  <a:extLst>
                    <a:ext uri="{9D8B030D-6E8A-4147-A177-3AD203B41FA5}">
                      <a16:colId xmlns:a16="http://schemas.microsoft.com/office/drawing/2014/main" val="20000"/>
                    </a:ext>
                  </a:extLst>
                </a:gridCol>
                <a:gridCol w="1380514">
                  <a:extLst>
                    <a:ext uri="{9D8B030D-6E8A-4147-A177-3AD203B41FA5}">
                      <a16:colId xmlns:a16="http://schemas.microsoft.com/office/drawing/2014/main" val="20001"/>
                    </a:ext>
                  </a:extLst>
                </a:gridCol>
                <a:gridCol w="1110648">
                  <a:extLst>
                    <a:ext uri="{9D8B030D-6E8A-4147-A177-3AD203B41FA5}">
                      <a16:colId xmlns:a16="http://schemas.microsoft.com/office/drawing/2014/main" val="20002"/>
                    </a:ext>
                  </a:extLst>
                </a:gridCol>
                <a:gridCol w="966459">
                  <a:extLst>
                    <a:ext uri="{9D8B030D-6E8A-4147-A177-3AD203B41FA5}">
                      <a16:colId xmlns:a16="http://schemas.microsoft.com/office/drawing/2014/main" val="20003"/>
                    </a:ext>
                  </a:extLst>
                </a:gridCol>
              </a:tblGrid>
              <a:tr h="442289">
                <a:tc>
                  <a:txBody>
                    <a:bodyPr/>
                    <a:lstStyle/>
                    <a:p>
                      <a:pPr>
                        <a:spcBef>
                          <a:spcPts val="300"/>
                        </a:spcBef>
                        <a:spcAft>
                          <a:spcPts val="0"/>
                        </a:spcAft>
                      </a:pPr>
                      <a:r>
                        <a:rPr lang="fr-FR" sz="1300" dirty="0">
                          <a:effectLst/>
                        </a:rPr>
                        <a:t>SITES PILOTES  R3</a:t>
                      </a:r>
                      <a:endParaRPr lang="fr-BE" sz="1300" dirty="0">
                        <a:solidFill>
                          <a:srgbClr val="E36C0A"/>
                        </a:solidFill>
                        <a:effectLst/>
                        <a:latin typeface="Helvetica"/>
                        <a:ea typeface="Times New Roman"/>
                        <a:cs typeface="Times New Roman"/>
                      </a:endParaRPr>
                    </a:p>
                  </a:txBody>
                  <a:tcPr marL="57781" marR="57781" marT="0" marB="0"/>
                </a:tc>
                <a:tc>
                  <a:txBody>
                    <a:bodyPr/>
                    <a:lstStyle/>
                    <a:p>
                      <a:pPr>
                        <a:spcBef>
                          <a:spcPts val="300"/>
                        </a:spcBef>
                        <a:spcAft>
                          <a:spcPts val="0"/>
                        </a:spcAft>
                      </a:pPr>
                      <a:r>
                        <a:rPr lang="fr-FR" sz="1300">
                          <a:effectLst/>
                        </a:rPr>
                        <a:t>VILLES</a:t>
                      </a:r>
                      <a:endParaRPr lang="fr-BE" sz="1300">
                        <a:solidFill>
                          <a:srgbClr val="E36C0A"/>
                        </a:solidFill>
                        <a:effectLst/>
                        <a:latin typeface="Helvetica"/>
                        <a:ea typeface="Times New Roman"/>
                        <a:cs typeface="Times New Roman"/>
                      </a:endParaRPr>
                    </a:p>
                  </a:txBody>
                  <a:tcPr marL="57781" marR="57781" marT="0" marB="0"/>
                </a:tc>
                <a:tc gridSpan="2">
                  <a:txBody>
                    <a:bodyPr/>
                    <a:lstStyle/>
                    <a:p>
                      <a:pPr>
                        <a:spcBef>
                          <a:spcPts val="300"/>
                        </a:spcBef>
                        <a:spcAft>
                          <a:spcPts val="0"/>
                        </a:spcAft>
                      </a:pPr>
                      <a:r>
                        <a:rPr lang="fr-FR" sz="1100" dirty="0">
                          <a:effectLst/>
                        </a:rPr>
                        <a:t>Résultats  complémentaires</a:t>
                      </a:r>
                      <a:endParaRPr lang="fr-BE" sz="1100" dirty="0">
                        <a:solidFill>
                          <a:srgbClr val="E36C0A"/>
                        </a:solidFill>
                        <a:effectLst/>
                        <a:latin typeface="Helvetica"/>
                        <a:ea typeface="Times New Roman"/>
                        <a:cs typeface="Times New Roman"/>
                      </a:endParaRPr>
                    </a:p>
                  </a:txBody>
                  <a:tcPr marL="57781" marR="57781" marT="0" marB="0"/>
                </a:tc>
                <a:tc hMerge="1">
                  <a:txBody>
                    <a:bodyPr/>
                    <a:lstStyle/>
                    <a:p>
                      <a:endParaRPr lang="fr-BE"/>
                    </a:p>
                  </a:txBody>
                  <a:tcPr/>
                </a:tc>
                <a:extLst>
                  <a:ext uri="{0D108BD9-81ED-4DB2-BD59-A6C34878D82A}">
                    <a16:rowId xmlns:a16="http://schemas.microsoft.com/office/drawing/2014/main" val="10000"/>
                  </a:ext>
                </a:extLst>
              </a:tr>
              <a:tr h="349799">
                <a:tc>
                  <a:txBody>
                    <a:bodyPr/>
                    <a:lstStyle/>
                    <a:p>
                      <a:pPr>
                        <a:spcBef>
                          <a:spcPts val="300"/>
                        </a:spcBef>
                        <a:spcAft>
                          <a:spcPts val="0"/>
                        </a:spcAft>
                      </a:pPr>
                      <a:r>
                        <a:rPr lang="fr-FR" sz="1300" dirty="0">
                          <a:effectLst/>
                        </a:rPr>
                        <a:t>Université des Sciences et Technologies H.B </a:t>
                      </a:r>
                      <a:endParaRPr lang="fr-BE" sz="1300" dirty="0">
                        <a:solidFill>
                          <a:srgbClr val="E36C0A"/>
                        </a:solidFill>
                        <a:effectLst/>
                        <a:latin typeface="Helvetica"/>
                        <a:ea typeface="Times New Roman"/>
                        <a:cs typeface="Times New Roman"/>
                      </a:endParaRPr>
                    </a:p>
                  </a:txBody>
                  <a:tcPr marL="57781" marR="57781" marT="0" marB="0"/>
                </a:tc>
                <a:tc>
                  <a:txBody>
                    <a:bodyPr/>
                    <a:lstStyle/>
                    <a:p>
                      <a:pPr>
                        <a:spcBef>
                          <a:spcPts val="300"/>
                        </a:spcBef>
                        <a:spcAft>
                          <a:spcPts val="0"/>
                        </a:spcAft>
                      </a:pPr>
                      <a:r>
                        <a:rPr lang="fr-FR" sz="1300" dirty="0">
                          <a:effectLst/>
                        </a:rPr>
                        <a:t>Alger</a:t>
                      </a:r>
                      <a:endParaRPr lang="fr-BE" sz="1300" dirty="0">
                        <a:solidFill>
                          <a:srgbClr val="E36C0A"/>
                        </a:solidFill>
                        <a:effectLst/>
                        <a:latin typeface="Helvetica"/>
                        <a:ea typeface="Times New Roman"/>
                        <a:cs typeface="Times New Roman"/>
                      </a:endParaRPr>
                    </a:p>
                  </a:txBody>
                  <a:tcPr marL="57781" marR="57781" marT="0" marB="0"/>
                </a:tc>
                <a:tc gridSpan="2">
                  <a:txBody>
                    <a:bodyPr/>
                    <a:lstStyle/>
                    <a:p>
                      <a:pPr>
                        <a:spcBef>
                          <a:spcPts val="300"/>
                        </a:spcBef>
                        <a:spcAft>
                          <a:spcPts val="0"/>
                        </a:spcAft>
                      </a:pPr>
                      <a:r>
                        <a:rPr lang="fr-FR" sz="1300" dirty="0">
                          <a:effectLst/>
                        </a:rPr>
                        <a:t>R5 &amp; R6 </a:t>
                      </a:r>
                      <a:endParaRPr lang="fr-BE" sz="1300" dirty="0">
                        <a:solidFill>
                          <a:srgbClr val="E36C0A"/>
                        </a:solidFill>
                        <a:effectLst/>
                        <a:latin typeface="Helvetica"/>
                        <a:ea typeface="Times New Roman"/>
                        <a:cs typeface="Times New Roman"/>
                      </a:endParaRPr>
                    </a:p>
                    <a:p>
                      <a:pPr>
                        <a:spcBef>
                          <a:spcPts val="300"/>
                        </a:spcBef>
                        <a:spcAft>
                          <a:spcPts val="0"/>
                        </a:spcAft>
                      </a:pPr>
                      <a:r>
                        <a:rPr lang="fr-FR" sz="1300" dirty="0">
                          <a:effectLst/>
                        </a:rPr>
                        <a:t> </a:t>
                      </a:r>
                      <a:endParaRPr lang="fr-BE" sz="1300" dirty="0">
                        <a:solidFill>
                          <a:srgbClr val="E36C0A"/>
                        </a:solidFill>
                        <a:effectLst/>
                        <a:latin typeface="Helvetica"/>
                        <a:ea typeface="Times New Roman"/>
                        <a:cs typeface="Times New Roman"/>
                      </a:endParaRPr>
                    </a:p>
                  </a:txBody>
                  <a:tcPr marL="57781" marR="57781" marT="0" marB="0"/>
                </a:tc>
                <a:tc hMerge="1">
                  <a:txBody>
                    <a:bodyPr/>
                    <a:lstStyle/>
                    <a:p>
                      <a:pPr>
                        <a:spcBef>
                          <a:spcPts val="300"/>
                        </a:spcBef>
                        <a:spcAft>
                          <a:spcPts val="0"/>
                        </a:spcAft>
                      </a:pPr>
                      <a:endParaRPr lang="fr-BE" sz="1300" dirty="0">
                        <a:solidFill>
                          <a:srgbClr val="E36C0A"/>
                        </a:solidFill>
                        <a:effectLst/>
                        <a:latin typeface="Helvetica"/>
                        <a:ea typeface="Times New Roman"/>
                        <a:cs typeface="Times New Roman"/>
                      </a:endParaRPr>
                    </a:p>
                  </a:txBody>
                  <a:tcPr marL="57781" marR="57781" marT="0" marB="0"/>
                </a:tc>
                <a:extLst>
                  <a:ext uri="{0D108BD9-81ED-4DB2-BD59-A6C34878D82A}">
                    <a16:rowId xmlns:a16="http://schemas.microsoft.com/office/drawing/2014/main" val="10001"/>
                  </a:ext>
                </a:extLst>
              </a:tr>
              <a:tr h="491523">
                <a:tc>
                  <a:txBody>
                    <a:bodyPr/>
                    <a:lstStyle/>
                    <a:p>
                      <a:pPr>
                        <a:spcBef>
                          <a:spcPts val="300"/>
                        </a:spcBef>
                        <a:spcAft>
                          <a:spcPts val="0"/>
                        </a:spcAft>
                      </a:pPr>
                      <a:r>
                        <a:rPr lang="fr-FR" sz="1300" dirty="0">
                          <a:solidFill>
                            <a:schemeClr val="lt1"/>
                          </a:solidFill>
                          <a:effectLst/>
                          <a:latin typeface="+mn-lt"/>
                          <a:ea typeface="+mn-ea"/>
                          <a:cs typeface="+mn-cs"/>
                        </a:rPr>
                        <a:t>Ecole</a:t>
                      </a:r>
                      <a:r>
                        <a:rPr lang="fr-FR" sz="1300" baseline="0" dirty="0">
                          <a:solidFill>
                            <a:schemeClr val="lt1"/>
                          </a:solidFill>
                          <a:effectLst/>
                          <a:latin typeface="+mn-lt"/>
                          <a:ea typeface="+mn-ea"/>
                          <a:cs typeface="+mn-cs"/>
                        </a:rPr>
                        <a:t> Nationale Supérieure d’Hydraulique </a:t>
                      </a:r>
                      <a:endParaRPr lang="fr-BE" sz="1300" dirty="0">
                        <a:solidFill>
                          <a:srgbClr val="E36C0A"/>
                        </a:solidFill>
                        <a:effectLst/>
                        <a:latin typeface="Helvetica"/>
                        <a:ea typeface="Times New Roman"/>
                        <a:cs typeface="Times New Roman"/>
                      </a:endParaRPr>
                    </a:p>
                  </a:txBody>
                  <a:tcPr marL="57781" marR="57781" marT="0" marB="0"/>
                </a:tc>
                <a:tc>
                  <a:txBody>
                    <a:bodyPr/>
                    <a:lstStyle/>
                    <a:p>
                      <a:pPr>
                        <a:spcBef>
                          <a:spcPts val="300"/>
                        </a:spcBef>
                        <a:spcAft>
                          <a:spcPts val="0"/>
                        </a:spcAft>
                      </a:pPr>
                      <a:r>
                        <a:rPr lang="fr-FR" sz="1300" dirty="0">
                          <a:effectLst/>
                        </a:rPr>
                        <a:t>Blida</a:t>
                      </a:r>
                      <a:endParaRPr lang="fr-BE" sz="1300" dirty="0">
                        <a:effectLst/>
                      </a:endParaRPr>
                    </a:p>
                  </a:txBody>
                  <a:tcPr marL="57781" marR="57781" marT="0" marB="0"/>
                </a:tc>
                <a:tc>
                  <a:txBody>
                    <a:bodyPr/>
                    <a:lstStyle/>
                    <a:p>
                      <a:pPr>
                        <a:spcBef>
                          <a:spcPts val="300"/>
                        </a:spcBef>
                        <a:spcAft>
                          <a:spcPts val="0"/>
                        </a:spcAft>
                      </a:pPr>
                      <a:r>
                        <a:rPr lang="fr-FR" sz="1300" dirty="0">
                          <a:effectLst/>
                        </a:rPr>
                        <a:t>R5</a:t>
                      </a:r>
                      <a:endParaRPr lang="fr-BE" sz="1300" dirty="0">
                        <a:effectLst/>
                      </a:endParaRPr>
                    </a:p>
                  </a:txBody>
                  <a:tcPr marL="57781" marR="57781" marT="0" marB="0"/>
                </a:tc>
                <a:tc>
                  <a:txBody>
                    <a:bodyPr/>
                    <a:lstStyle/>
                    <a:p>
                      <a:pPr>
                        <a:spcBef>
                          <a:spcPts val="300"/>
                        </a:spcBef>
                        <a:spcAft>
                          <a:spcPts val="0"/>
                        </a:spcAft>
                      </a:pPr>
                      <a:r>
                        <a:rPr lang="fr-FR" sz="1300" dirty="0">
                          <a:effectLst/>
                        </a:rPr>
                        <a:t> </a:t>
                      </a:r>
                      <a:endParaRPr lang="fr-BE" sz="1300" dirty="0">
                        <a:effectLst/>
                      </a:endParaRPr>
                    </a:p>
                  </a:txBody>
                  <a:tcPr marL="57781" marR="57781" marT="0" marB="0"/>
                </a:tc>
                <a:extLst>
                  <a:ext uri="{0D108BD9-81ED-4DB2-BD59-A6C34878D82A}">
                    <a16:rowId xmlns:a16="http://schemas.microsoft.com/office/drawing/2014/main" val="10002"/>
                  </a:ext>
                </a:extLst>
              </a:tr>
              <a:tr h="478170">
                <a:tc>
                  <a:txBody>
                    <a:bodyPr/>
                    <a:lstStyle/>
                    <a:p>
                      <a:pPr>
                        <a:spcBef>
                          <a:spcPts val="300"/>
                        </a:spcBef>
                        <a:spcAft>
                          <a:spcPts val="0"/>
                        </a:spcAft>
                      </a:pPr>
                      <a:r>
                        <a:rPr lang="fr-FR" sz="1300">
                          <a:effectLst/>
                        </a:rPr>
                        <a:t>Université BadjiMokhtar </a:t>
                      </a:r>
                      <a:endParaRPr lang="fr-BE" sz="1300">
                        <a:solidFill>
                          <a:srgbClr val="E36C0A"/>
                        </a:solidFill>
                        <a:effectLst/>
                        <a:latin typeface="Helvetica"/>
                        <a:ea typeface="Times New Roman"/>
                        <a:cs typeface="Times New Roman"/>
                      </a:endParaRPr>
                    </a:p>
                  </a:txBody>
                  <a:tcPr marL="57781" marR="57781" marT="0" marB="0"/>
                </a:tc>
                <a:tc>
                  <a:txBody>
                    <a:bodyPr/>
                    <a:lstStyle/>
                    <a:p>
                      <a:pPr>
                        <a:spcBef>
                          <a:spcPts val="300"/>
                        </a:spcBef>
                        <a:spcAft>
                          <a:spcPts val="0"/>
                        </a:spcAft>
                      </a:pPr>
                      <a:r>
                        <a:rPr lang="fr-FR" sz="1300" dirty="0">
                          <a:effectLst/>
                        </a:rPr>
                        <a:t>Annaba</a:t>
                      </a:r>
                      <a:endParaRPr lang="fr-BE" sz="1300" dirty="0">
                        <a:solidFill>
                          <a:srgbClr val="E36C0A"/>
                        </a:solidFill>
                        <a:effectLst/>
                        <a:latin typeface="Helvetica"/>
                        <a:ea typeface="Times New Roman"/>
                        <a:cs typeface="Times New Roman"/>
                      </a:endParaRPr>
                    </a:p>
                  </a:txBody>
                  <a:tcPr marL="57781" marR="57781" marT="0" marB="0"/>
                </a:tc>
                <a:tc gridSpan="2">
                  <a:txBody>
                    <a:bodyPr/>
                    <a:lstStyle/>
                    <a:p>
                      <a:pPr>
                        <a:spcBef>
                          <a:spcPts val="300"/>
                        </a:spcBef>
                        <a:spcAft>
                          <a:spcPts val="0"/>
                        </a:spcAft>
                      </a:pPr>
                      <a:r>
                        <a:rPr lang="fr-FR" sz="1300" dirty="0">
                          <a:effectLst/>
                        </a:rPr>
                        <a:t>R2,</a:t>
                      </a:r>
                      <a:r>
                        <a:rPr lang="fr-FR" sz="1300" baseline="0" dirty="0">
                          <a:effectLst/>
                        </a:rPr>
                        <a:t> R4, R5 &amp; R6</a:t>
                      </a:r>
                      <a:endParaRPr lang="fr-BE" sz="1300" dirty="0">
                        <a:effectLst/>
                      </a:endParaRPr>
                    </a:p>
                    <a:p>
                      <a:pPr>
                        <a:spcBef>
                          <a:spcPts val="300"/>
                        </a:spcBef>
                        <a:spcAft>
                          <a:spcPts val="0"/>
                        </a:spcAft>
                      </a:pPr>
                      <a:r>
                        <a:rPr lang="fr-FR" sz="1300" dirty="0">
                          <a:effectLst/>
                        </a:rPr>
                        <a:t> </a:t>
                      </a:r>
                      <a:endParaRPr lang="fr-BE" sz="1300" dirty="0">
                        <a:solidFill>
                          <a:srgbClr val="E36C0A"/>
                        </a:solidFill>
                        <a:effectLst/>
                        <a:latin typeface="Helvetica"/>
                        <a:ea typeface="Times New Roman"/>
                        <a:cs typeface="Times New Roman"/>
                      </a:endParaRPr>
                    </a:p>
                  </a:txBody>
                  <a:tcPr marL="57781" marR="57781" marT="0" marB="0"/>
                </a:tc>
                <a:tc hMerge="1">
                  <a:txBody>
                    <a:bodyPr/>
                    <a:lstStyle/>
                    <a:p>
                      <a:pPr>
                        <a:spcBef>
                          <a:spcPts val="300"/>
                        </a:spcBef>
                        <a:spcAft>
                          <a:spcPts val="0"/>
                        </a:spcAft>
                      </a:pPr>
                      <a:endParaRPr lang="fr-BE" sz="1300" dirty="0">
                        <a:solidFill>
                          <a:srgbClr val="E36C0A"/>
                        </a:solidFill>
                        <a:effectLst/>
                        <a:latin typeface="Helvetica"/>
                        <a:ea typeface="Times New Roman"/>
                        <a:cs typeface="Times New Roman"/>
                      </a:endParaRPr>
                    </a:p>
                  </a:txBody>
                  <a:tcPr marL="57781" marR="57781" marT="0" marB="0"/>
                </a:tc>
                <a:extLst>
                  <a:ext uri="{0D108BD9-81ED-4DB2-BD59-A6C34878D82A}">
                    <a16:rowId xmlns:a16="http://schemas.microsoft.com/office/drawing/2014/main" val="10003"/>
                  </a:ext>
                </a:extLst>
              </a:tr>
              <a:tr h="607199">
                <a:tc>
                  <a:txBody>
                    <a:bodyPr/>
                    <a:lstStyle/>
                    <a:p>
                      <a:pPr>
                        <a:spcBef>
                          <a:spcPts val="300"/>
                        </a:spcBef>
                        <a:spcAft>
                          <a:spcPts val="0"/>
                        </a:spcAft>
                      </a:pPr>
                      <a:r>
                        <a:rPr lang="fr-FR" sz="1300">
                          <a:effectLst/>
                        </a:rPr>
                        <a:t>Pôle Universitaire (UC1, UC2, UC3)  </a:t>
                      </a:r>
                      <a:endParaRPr lang="fr-BE" sz="1300">
                        <a:solidFill>
                          <a:srgbClr val="E36C0A"/>
                        </a:solidFill>
                        <a:effectLst/>
                        <a:latin typeface="Helvetica"/>
                        <a:ea typeface="Times New Roman"/>
                        <a:cs typeface="Times New Roman"/>
                      </a:endParaRPr>
                    </a:p>
                  </a:txBody>
                  <a:tcPr marL="57781" marR="57781" marT="0" marB="0"/>
                </a:tc>
                <a:tc>
                  <a:txBody>
                    <a:bodyPr/>
                    <a:lstStyle/>
                    <a:p>
                      <a:pPr>
                        <a:spcBef>
                          <a:spcPts val="300"/>
                        </a:spcBef>
                        <a:spcAft>
                          <a:spcPts val="0"/>
                        </a:spcAft>
                      </a:pPr>
                      <a:r>
                        <a:rPr lang="fr-FR" sz="1300" dirty="0">
                          <a:effectLst/>
                        </a:rPr>
                        <a:t>Constantine  </a:t>
                      </a:r>
                      <a:endParaRPr lang="fr-BE" sz="1300" dirty="0">
                        <a:solidFill>
                          <a:srgbClr val="E36C0A"/>
                        </a:solidFill>
                        <a:effectLst/>
                        <a:latin typeface="Helvetica"/>
                        <a:ea typeface="Times New Roman"/>
                        <a:cs typeface="Times New Roman"/>
                      </a:endParaRPr>
                    </a:p>
                  </a:txBody>
                  <a:tcPr marL="57781" marR="57781" marT="0" marB="0"/>
                </a:tc>
                <a:tc gridSpan="2">
                  <a:txBody>
                    <a:bodyPr/>
                    <a:lstStyle/>
                    <a:p>
                      <a:pPr>
                        <a:spcBef>
                          <a:spcPts val="300"/>
                        </a:spcBef>
                        <a:spcAft>
                          <a:spcPts val="0"/>
                        </a:spcAft>
                      </a:pPr>
                      <a:r>
                        <a:rPr lang="fr-FR" sz="1300" dirty="0">
                          <a:effectLst/>
                        </a:rPr>
                        <a:t>R1,</a:t>
                      </a:r>
                      <a:r>
                        <a:rPr lang="fr-FR" sz="1300" baseline="0" dirty="0">
                          <a:effectLst/>
                        </a:rPr>
                        <a:t> R2, R5 &amp; R6</a:t>
                      </a:r>
                      <a:endParaRPr lang="fr-BE" sz="1300" dirty="0">
                        <a:effectLst/>
                      </a:endParaRPr>
                    </a:p>
                  </a:txBody>
                  <a:tcPr marL="57781" marR="57781" marT="0" marB="0"/>
                </a:tc>
                <a:tc hMerge="1">
                  <a:txBody>
                    <a:bodyPr/>
                    <a:lstStyle/>
                    <a:p>
                      <a:pPr>
                        <a:spcBef>
                          <a:spcPts val="300"/>
                        </a:spcBef>
                        <a:spcAft>
                          <a:spcPts val="0"/>
                        </a:spcAft>
                      </a:pPr>
                      <a:endParaRPr lang="fr-BE" sz="1300" dirty="0">
                        <a:solidFill>
                          <a:srgbClr val="E36C0A"/>
                        </a:solidFill>
                        <a:effectLst/>
                        <a:latin typeface="Helvetica"/>
                        <a:ea typeface="Times New Roman"/>
                        <a:cs typeface="Times New Roman"/>
                      </a:endParaRPr>
                    </a:p>
                  </a:txBody>
                  <a:tcPr marL="57781" marR="57781" marT="0" marB="0"/>
                </a:tc>
                <a:extLst>
                  <a:ext uri="{0D108BD9-81ED-4DB2-BD59-A6C34878D82A}">
                    <a16:rowId xmlns:a16="http://schemas.microsoft.com/office/drawing/2014/main" val="10004"/>
                  </a:ext>
                </a:extLst>
              </a:tr>
              <a:tr h="494729">
                <a:tc>
                  <a:txBody>
                    <a:bodyPr/>
                    <a:lstStyle/>
                    <a:p>
                      <a:pPr>
                        <a:spcBef>
                          <a:spcPts val="300"/>
                        </a:spcBef>
                        <a:spcAft>
                          <a:spcPts val="0"/>
                        </a:spcAft>
                      </a:pPr>
                      <a:r>
                        <a:rPr lang="fr-FR" sz="1300" dirty="0">
                          <a:effectLst/>
                        </a:rPr>
                        <a:t>Ecole</a:t>
                      </a:r>
                      <a:r>
                        <a:rPr lang="fr-FR" sz="1300" baseline="0" dirty="0">
                          <a:effectLst/>
                        </a:rPr>
                        <a:t> Nationale Polytechnique </a:t>
                      </a:r>
                      <a:r>
                        <a:rPr lang="fr-FR" sz="1300" dirty="0">
                          <a:effectLst/>
                        </a:rPr>
                        <a:t>d’Oran </a:t>
                      </a:r>
                      <a:endParaRPr lang="fr-BE" sz="1300" dirty="0">
                        <a:solidFill>
                          <a:srgbClr val="E36C0A"/>
                        </a:solidFill>
                        <a:effectLst/>
                        <a:latin typeface="Helvetica"/>
                        <a:ea typeface="Times New Roman"/>
                        <a:cs typeface="Times New Roman"/>
                      </a:endParaRPr>
                    </a:p>
                  </a:txBody>
                  <a:tcPr marL="57781" marR="57781" marT="0" marB="0"/>
                </a:tc>
                <a:tc>
                  <a:txBody>
                    <a:bodyPr/>
                    <a:lstStyle/>
                    <a:p>
                      <a:pPr>
                        <a:spcBef>
                          <a:spcPts val="300"/>
                        </a:spcBef>
                        <a:spcAft>
                          <a:spcPts val="0"/>
                        </a:spcAft>
                      </a:pPr>
                      <a:r>
                        <a:rPr lang="fr-FR" sz="1300">
                          <a:effectLst/>
                        </a:rPr>
                        <a:t>Oran</a:t>
                      </a:r>
                      <a:endParaRPr lang="fr-BE" sz="1300">
                        <a:solidFill>
                          <a:srgbClr val="E36C0A"/>
                        </a:solidFill>
                        <a:effectLst/>
                        <a:latin typeface="Helvetica"/>
                        <a:ea typeface="Times New Roman"/>
                        <a:cs typeface="Times New Roman"/>
                      </a:endParaRPr>
                    </a:p>
                  </a:txBody>
                  <a:tcPr marL="57781" marR="57781" marT="0" marB="0"/>
                </a:tc>
                <a:tc gridSpan="2">
                  <a:txBody>
                    <a:bodyPr/>
                    <a:lstStyle/>
                    <a:p>
                      <a:pPr>
                        <a:spcBef>
                          <a:spcPts val="300"/>
                        </a:spcBef>
                        <a:spcAft>
                          <a:spcPts val="0"/>
                        </a:spcAft>
                      </a:pPr>
                      <a:r>
                        <a:rPr lang="fr-FR" sz="1300" dirty="0">
                          <a:effectLst/>
                        </a:rPr>
                        <a:t>R1</a:t>
                      </a:r>
                      <a:endParaRPr lang="fr-BE" sz="1300" dirty="0">
                        <a:effectLst/>
                      </a:endParaRPr>
                    </a:p>
                  </a:txBody>
                  <a:tcPr marL="57781" marR="57781" marT="0" marB="0"/>
                </a:tc>
                <a:tc hMerge="1">
                  <a:txBody>
                    <a:bodyPr/>
                    <a:lstStyle/>
                    <a:p>
                      <a:pPr>
                        <a:spcBef>
                          <a:spcPts val="300"/>
                        </a:spcBef>
                        <a:spcAft>
                          <a:spcPts val="0"/>
                        </a:spcAft>
                      </a:pPr>
                      <a:endParaRPr lang="fr-BE" sz="1300" dirty="0">
                        <a:solidFill>
                          <a:srgbClr val="E36C0A"/>
                        </a:solidFill>
                        <a:effectLst/>
                        <a:latin typeface="Helvetica"/>
                        <a:ea typeface="Times New Roman"/>
                        <a:cs typeface="Times New Roman"/>
                      </a:endParaRPr>
                    </a:p>
                  </a:txBody>
                  <a:tcPr marL="57781" marR="57781" marT="0" marB="0"/>
                </a:tc>
                <a:extLst>
                  <a:ext uri="{0D108BD9-81ED-4DB2-BD59-A6C34878D82A}">
                    <a16:rowId xmlns:a16="http://schemas.microsoft.com/office/drawing/2014/main" val="10005"/>
                  </a:ext>
                </a:extLst>
              </a:tr>
              <a:tr h="443670">
                <a:tc>
                  <a:txBody>
                    <a:bodyPr/>
                    <a:lstStyle/>
                    <a:p>
                      <a:pPr>
                        <a:spcBef>
                          <a:spcPts val="300"/>
                        </a:spcBef>
                        <a:spcAft>
                          <a:spcPts val="0"/>
                        </a:spcAft>
                      </a:pPr>
                      <a:r>
                        <a:rPr lang="fr-FR" sz="1300" dirty="0">
                          <a:effectLst/>
                        </a:rPr>
                        <a:t>Université Abdelhamid</a:t>
                      </a:r>
                      <a:r>
                        <a:rPr lang="fr-FR" sz="1300" baseline="0" dirty="0">
                          <a:effectLst/>
                        </a:rPr>
                        <a:t> Ibn </a:t>
                      </a:r>
                      <a:r>
                        <a:rPr lang="fr-FR" sz="1300" baseline="0" dirty="0" err="1">
                          <a:effectLst/>
                        </a:rPr>
                        <a:t>Badis</a:t>
                      </a:r>
                      <a:r>
                        <a:rPr lang="fr-FR" sz="1300" dirty="0">
                          <a:effectLst/>
                        </a:rPr>
                        <a:t> </a:t>
                      </a:r>
                      <a:endParaRPr lang="fr-BE" sz="1300" dirty="0">
                        <a:solidFill>
                          <a:srgbClr val="E36C0A"/>
                        </a:solidFill>
                        <a:effectLst/>
                        <a:latin typeface="Helvetica"/>
                        <a:ea typeface="Times New Roman"/>
                        <a:cs typeface="Times New Roman"/>
                      </a:endParaRPr>
                    </a:p>
                  </a:txBody>
                  <a:tcPr marL="57781" marR="57781" marT="0" marB="0"/>
                </a:tc>
                <a:tc>
                  <a:txBody>
                    <a:bodyPr/>
                    <a:lstStyle/>
                    <a:p>
                      <a:pPr>
                        <a:spcBef>
                          <a:spcPts val="300"/>
                        </a:spcBef>
                        <a:spcAft>
                          <a:spcPts val="0"/>
                        </a:spcAft>
                      </a:pPr>
                      <a:r>
                        <a:rPr lang="fr-FR" sz="1300" dirty="0">
                          <a:solidFill>
                            <a:schemeClr val="dk1"/>
                          </a:solidFill>
                          <a:effectLst/>
                          <a:latin typeface="+mn-lt"/>
                          <a:ea typeface="+mn-ea"/>
                          <a:cs typeface="+mn-cs"/>
                        </a:rPr>
                        <a:t>Mostaganem</a:t>
                      </a:r>
                      <a:endParaRPr lang="fr-BE" sz="1300" dirty="0">
                        <a:solidFill>
                          <a:srgbClr val="E36C0A"/>
                        </a:solidFill>
                        <a:effectLst/>
                        <a:latin typeface="Helvetica"/>
                        <a:ea typeface="Times New Roman"/>
                        <a:cs typeface="Times New Roman"/>
                      </a:endParaRPr>
                    </a:p>
                  </a:txBody>
                  <a:tcPr marL="57781" marR="57781" marT="0" marB="0"/>
                </a:tc>
                <a:tc>
                  <a:txBody>
                    <a:bodyPr/>
                    <a:lstStyle/>
                    <a:p>
                      <a:pPr>
                        <a:spcBef>
                          <a:spcPts val="300"/>
                        </a:spcBef>
                        <a:spcAft>
                          <a:spcPts val="0"/>
                        </a:spcAft>
                      </a:pPr>
                      <a:r>
                        <a:rPr lang="fr-FR" sz="1300" dirty="0">
                          <a:effectLst/>
                        </a:rPr>
                        <a:t>R2</a:t>
                      </a:r>
                      <a:endParaRPr lang="fr-BE" sz="1300" dirty="0">
                        <a:effectLst/>
                      </a:endParaRPr>
                    </a:p>
                  </a:txBody>
                  <a:tcPr marL="57781" marR="57781" marT="0" marB="0"/>
                </a:tc>
                <a:tc>
                  <a:txBody>
                    <a:bodyPr/>
                    <a:lstStyle/>
                    <a:p>
                      <a:pPr>
                        <a:spcBef>
                          <a:spcPts val="300"/>
                        </a:spcBef>
                        <a:spcAft>
                          <a:spcPts val="0"/>
                        </a:spcAft>
                      </a:pPr>
                      <a:endParaRPr lang="fr-BE" sz="1300" dirty="0">
                        <a:effectLst/>
                      </a:endParaRPr>
                    </a:p>
                  </a:txBody>
                  <a:tcPr marL="57781" marR="57781" marT="0" marB="0"/>
                </a:tc>
                <a:extLst>
                  <a:ext uri="{0D108BD9-81ED-4DB2-BD59-A6C34878D82A}">
                    <a16:rowId xmlns:a16="http://schemas.microsoft.com/office/drawing/2014/main" val="10006"/>
                  </a:ext>
                </a:extLst>
              </a:tr>
            </a:tbl>
          </a:graphicData>
        </a:graphic>
      </p:graphicFrame>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
        <p:nvSpPr>
          <p:cNvPr id="3" name="Espace réservé du numéro de diapositive 2"/>
          <p:cNvSpPr>
            <a:spLocks noGrp="1"/>
          </p:cNvSpPr>
          <p:nvPr>
            <p:ph type="sldNum" sz="quarter" idx="12"/>
          </p:nvPr>
        </p:nvSpPr>
        <p:spPr/>
        <p:txBody>
          <a:bodyPr/>
          <a:lstStyle/>
          <a:p>
            <a:pPr>
              <a:defRPr/>
            </a:pPr>
            <a:fld id="{34EEF967-C779-47E5-AA45-FCCA75AF6217}" type="slidenum">
              <a:rPr lang="fr-FR" smtClean="0"/>
              <a:pPr>
                <a:defRPr/>
              </a:pPr>
              <a:t>28</a:t>
            </a:fld>
            <a:endParaRPr lang="fr-FR"/>
          </a:p>
        </p:txBody>
      </p:sp>
    </p:spTree>
    <p:extLst>
      <p:ext uri="{BB962C8B-B14F-4D97-AF65-F5344CB8AC3E}">
        <p14:creationId xmlns:p14="http://schemas.microsoft.com/office/powerpoint/2010/main" val="2932518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12775" y="5291"/>
            <a:ext cx="5594267" cy="642942"/>
          </a:xfrm>
          <a:prstGeom prst="rect">
            <a:avLst/>
          </a:prstGeom>
        </p:spPr>
        <p:txBody>
          <a:bodyPr lIns="68790" tIns="34395" rIns="68790" bIns="34395" anchor="ctr">
            <a:normAutofit/>
          </a:bodyPr>
          <a:lstStyle/>
          <a:p>
            <a:pPr defTabSz="687903" fontAlgn="auto">
              <a:spcAft>
                <a:spcPts val="0"/>
              </a:spcAft>
              <a:defRPr/>
            </a:pPr>
            <a:r>
              <a:rPr lang="fr-FR" sz="2000" b="1" dirty="0">
                <a:ln w="10541" cmpd="sng">
                  <a:solidFill>
                    <a:schemeClr val="accent1">
                      <a:shade val="88000"/>
                      <a:satMod val="110000"/>
                    </a:schemeClr>
                  </a:solidFill>
                  <a:prstDash val="solid"/>
                </a:ln>
                <a:solidFill>
                  <a:schemeClr val="tx2"/>
                </a:solidFill>
                <a:ea typeface="+mj-ea"/>
                <a:cs typeface="Arial" pitchFamily="34" charset="0"/>
              </a:rPr>
              <a:t>Programme</a:t>
            </a:r>
          </a:p>
        </p:txBody>
      </p:sp>
      <p:sp>
        <p:nvSpPr>
          <p:cNvPr id="18" name="ZoneTexte 17"/>
          <p:cNvSpPr txBox="1"/>
          <p:nvPr/>
        </p:nvSpPr>
        <p:spPr>
          <a:xfrm>
            <a:off x="611188" y="584200"/>
            <a:ext cx="6697662" cy="3862388"/>
          </a:xfrm>
          <a:prstGeom prst="rect">
            <a:avLst/>
          </a:prstGeom>
        </p:spPr>
        <p:txBody>
          <a:bodyPr>
            <a:spAutoFit/>
          </a:bodyPr>
          <a:lstStyle/>
          <a:p>
            <a:pPr marL="360000" lvl="2" indent="-457200" defTabSz="687903" fontAlgn="auto">
              <a:spcBef>
                <a:spcPts val="600"/>
              </a:spcBef>
              <a:spcAft>
                <a:spcPts val="0"/>
              </a:spcAft>
              <a:buFont typeface="Wingdings" panose="05000000000000000000" pitchFamily="2" charset="2"/>
              <a:buChar char="ü"/>
              <a:defRPr/>
            </a:pPr>
            <a:r>
              <a:rPr lang="fr-FR" sz="2000" b="1" dirty="0">
                <a:cs typeface="Arial" panose="020B0604020202020204" pitchFamily="34" charset="0"/>
              </a:rPr>
              <a:t>Les objectifs du cadre logique</a:t>
            </a:r>
          </a:p>
          <a:p>
            <a:pPr marL="360000" lvl="2" indent="-457200" defTabSz="687903" fontAlgn="auto">
              <a:spcBef>
                <a:spcPts val="600"/>
              </a:spcBef>
              <a:spcAft>
                <a:spcPts val="0"/>
              </a:spcAft>
              <a:buFont typeface="Wingdings" panose="05000000000000000000" pitchFamily="2" charset="2"/>
              <a:buChar char="ü"/>
              <a:defRPr/>
            </a:pPr>
            <a:r>
              <a:rPr lang="fr-FR" sz="2000" b="1" dirty="0">
                <a:cs typeface="Arial" panose="020B0604020202020204" pitchFamily="34" charset="0"/>
              </a:rPr>
              <a:t>Grandes caractéristiques du cadre logique</a:t>
            </a:r>
          </a:p>
          <a:p>
            <a:pPr marL="360000" lvl="2" indent="-457200" defTabSz="687903" fontAlgn="auto">
              <a:spcBef>
                <a:spcPts val="600"/>
              </a:spcBef>
              <a:spcAft>
                <a:spcPts val="0"/>
              </a:spcAft>
              <a:buFont typeface="Wingdings" panose="05000000000000000000" pitchFamily="2" charset="2"/>
              <a:buChar char="ü"/>
              <a:defRPr/>
            </a:pPr>
            <a:r>
              <a:rPr lang="fr-FR" sz="2000" b="1" dirty="0">
                <a:cs typeface="Arial" panose="020B0604020202020204" pitchFamily="34" charset="0"/>
              </a:rPr>
              <a:t>La logique d’intervention</a:t>
            </a:r>
          </a:p>
          <a:p>
            <a:pPr marL="360000" lvl="2" indent="-457200" defTabSz="687903" fontAlgn="auto">
              <a:spcBef>
                <a:spcPts val="600"/>
              </a:spcBef>
              <a:spcAft>
                <a:spcPts val="0"/>
              </a:spcAft>
              <a:buFont typeface="Wingdings" panose="05000000000000000000" pitchFamily="2" charset="2"/>
              <a:buChar char="ü"/>
              <a:defRPr/>
            </a:pPr>
            <a:r>
              <a:rPr lang="fr-FR" sz="2000" b="1" dirty="0">
                <a:cs typeface="Arial" panose="020B0604020202020204" pitchFamily="34" charset="0"/>
              </a:rPr>
              <a:t>La construction de la chaîne des résultats:</a:t>
            </a:r>
          </a:p>
          <a:p>
            <a:pPr marL="703952" lvl="3" indent="-457200" defTabSz="687903" fontAlgn="auto">
              <a:spcBef>
                <a:spcPts val="600"/>
              </a:spcBef>
              <a:spcAft>
                <a:spcPts val="0"/>
              </a:spcAft>
              <a:buFont typeface="Wingdings" panose="05000000000000000000" pitchFamily="2" charset="2"/>
              <a:buChar char="Ø"/>
              <a:defRPr/>
            </a:pPr>
            <a:r>
              <a:rPr lang="fr-FR" sz="2000" b="1" dirty="0">
                <a:cs typeface="Arial" panose="020B0604020202020204" pitchFamily="34" charset="0"/>
              </a:rPr>
              <a:t>Les objectifs</a:t>
            </a:r>
          </a:p>
          <a:p>
            <a:pPr marL="703952" lvl="3" indent="-457200" defTabSz="687903" fontAlgn="auto">
              <a:spcBef>
                <a:spcPts val="600"/>
              </a:spcBef>
              <a:spcAft>
                <a:spcPts val="0"/>
              </a:spcAft>
              <a:buFont typeface="Wingdings" panose="05000000000000000000" pitchFamily="2" charset="2"/>
              <a:buChar char="Ø"/>
              <a:defRPr/>
            </a:pPr>
            <a:r>
              <a:rPr lang="fr-FR" sz="2000" b="1" dirty="0">
                <a:cs typeface="Arial" panose="020B0604020202020204" pitchFamily="34" charset="0"/>
              </a:rPr>
              <a:t>Les résultats</a:t>
            </a:r>
          </a:p>
          <a:p>
            <a:pPr marL="703952" lvl="3" indent="-457200" defTabSz="687903" fontAlgn="auto">
              <a:spcBef>
                <a:spcPts val="600"/>
              </a:spcBef>
              <a:spcAft>
                <a:spcPts val="0"/>
              </a:spcAft>
              <a:buFont typeface="Wingdings" panose="05000000000000000000" pitchFamily="2" charset="2"/>
              <a:buChar char="Ø"/>
              <a:defRPr/>
            </a:pPr>
            <a:r>
              <a:rPr lang="fr-FR" sz="2000" b="1" dirty="0">
                <a:cs typeface="Arial" panose="020B0604020202020204" pitchFamily="34" charset="0"/>
              </a:rPr>
              <a:t>La chaîne des résultats</a:t>
            </a:r>
          </a:p>
          <a:p>
            <a:pPr marL="360000" lvl="2" indent="-457200" defTabSz="687903" fontAlgn="auto">
              <a:spcBef>
                <a:spcPts val="600"/>
              </a:spcBef>
              <a:spcAft>
                <a:spcPts val="0"/>
              </a:spcAft>
              <a:buFont typeface="Wingdings" panose="05000000000000000000" pitchFamily="2" charset="2"/>
              <a:buChar char="ü"/>
              <a:defRPr/>
            </a:pPr>
            <a:r>
              <a:rPr lang="fr-FR" sz="2000" b="1" dirty="0">
                <a:cs typeface="Arial" panose="020B0604020202020204" pitchFamily="34" charset="0"/>
              </a:rPr>
              <a:t>Mise en situation: le cadre logique du PAPS ESRS</a:t>
            </a:r>
          </a:p>
          <a:p>
            <a:pPr marL="360000" lvl="2" indent="-457200" defTabSz="687903" fontAlgn="auto">
              <a:spcBef>
                <a:spcPts val="600"/>
              </a:spcBef>
              <a:spcAft>
                <a:spcPts val="0"/>
              </a:spcAft>
              <a:buFont typeface="Wingdings" panose="05000000000000000000" pitchFamily="2" charset="2"/>
              <a:buChar char="ü"/>
              <a:defRPr/>
            </a:pPr>
            <a:r>
              <a:rPr lang="fr-FR" sz="2000" b="1" dirty="0">
                <a:cs typeface="Arial" panose="020B0604020202020204" pitchFamily="34" charset="0"/>
              </a:rPr>
              <a:t>Bilan et conclusions</a:t>
            </a:r>
          </a:p>
          <a:p>
            <a:pPr marL="457200" lvl="2" indent="-457200" defTabSz="687903" fontAlgn="auto">
              <a:spcBef>
                <a:spcPts val="600"/>
              </a:spcBef>
              <a:spcAft>
                <a:spcPts val="0"/>
              </a:spcAft>
              <a:defRPr/>
            </a:pPr>
            <a:endParaRPr lang="fr-FR" sz="2000" b="1" dirty="0">
              <a:solidFill>
                <a:schemeClr val="accent6">
                  <a:lumMod val="75000"/>
                </a:schemeClr>
              </a:solidFill>
              <a:latin typeface="+mn-lt"/>
            </a:endParaRPr>
          </a:p>
        </p:txBody>
      </p:sp>
      <p:sp>
        <p:nvSpPr>
          <p:cNvPr id="6" name="Espace réservé du numéro de diapositive 5"/>
          <p:cNvSpPr>
            <a:spLocks noGrp="1"/>
          </p:cNvSpPr>
          <p:nvPr>
            <p:ph type="sldNum" sz="quarter" idx="12"/>
          </p:nvPr>
        </p:nvSpPr>
        <p:spPr/>
        <p:txBody>
          <a:bodyPr/>
          <a:lstStyle/>
          <a:p>
            <a:pPr>
              <a:defRPr/>
            </a:pPr>
            <a:fld id="{D7B2AD6E-2AF7-40AA-8029-65E02DA3B272}" type="slidenum">
              <a:rPr lang="fr-FR"/>
              <a:pPr>
                <a:defRPr/>
              </a:pPr>
              <a:t>2</a:t>
            </a:fld>
            <a:endParaRPr lang="fr-FR" dirty="0"/>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36588" y="1238250"/>
            <a:ext cx="6550025" cy="714375"/>
          </a:xfrm>
        </p:spPr>
        <p:txBody>
          <a:bodyPr rtlCol="0">
            <a:normAutofit/>
          </a:bodyPr>
          <a:lstStyle/>
          <a:p>
            <a:pPr defTabSz="687903" fontAlgn="auto">
              <a:spcAft>
                <a:spcPts val="0"/>
              </a:spcAft>
              <a:defRPr/>
            </a:pPr>
            <a:r>
              <a:rPr lang="fr-FR" sz="3600" b="1" spc="-150" dirty="0">
                <a:solidFill>
                  <a:schemeClr val="tx2"/>
                </a:solidFill>
                <a:latin typeface="Arial" pitchFamily="34" charset="0"/>
                <a:cs typeface="Arial" pitchFamily="34" charset="0"/>
              </a:rPr>
              <a:t>Merci pour votre attention</a:t>
            </a:r>
          </a:p>
        </p:txBody>
      </p:sp>
      <p:sp>
        <p:nvSpPr>
          <p:cNvPr id="3" name="Sous-titre 2"/>
          <p:cNvSpPr>
            <a:spLocks noGrp="1"/>
          </p:cNvSpPr>
          <p:nvPr>
            <p:ph type="subTitle" idx="1"/>
          </p:nvPr>
        </p:nvSpPr>
        <p:spPr>
          <a:xfrm>
            <a:off x="611188" y="2455863"/>
            <a:ext cx="6572250" cy="428625"/>
          </a:xfrm>
        </p:spPr>
        <p:txBody>
          <a:bodyPr rtlCol="0">
            <a:normAutofit lnSpcReduction="10000"/>
          </a:bodyPr>
          <a:lstStyle/>
          <a:p>
            <a:pPr defTabSz="687903" fontAlgn="auto">
              <a:spcAft>
                <a:spcPts val="0"/>
              </a:spcAft>
              <a:defRPr/>
            </a:pPr>
            <a:r>
              <a:rPr lang="fr-FR" b="1" dirty="0">
                <a:solidFill>
                  <a:schemeClr val="tx2"/>
                </a:solidFill>
                <a:latin typeface="Arial" pitchFamily="34" charset="0"/>
                <a:cs typeface="Arial" pitchFamily="34" charset="0"/>
              </a:rPr>
              <a:t>Atelier Matrice Cadre Logique GCP</a:t>
            </a:r>
          </a:p>
        </p:txBody>
      </p:sp>
      <p:sp>
        <p:nvSpPr>
          <p:cNvPr id="4" name="Titre 1"/>
          <p:cNvSpPr txBox="1">
            <a:spLocks/>
          </p:cNvSpPr>
          <p:nvPr/>
        </p:nvSpPr>
        <p:spPr>
          <a:xfrm>
            <a:off x="498475" y="3248025"/>
            <a:ext cx="6548438" cy="357188"/>
          </a:xfrm>
          <a:prstGeom prst="rect">
            <a:avLst/>
          </a:prstGeom>
        </p:spPr>
        <p:txBody>
          <a:bodyPr lIns="68790" tIns="34395" rIns="68790" bIns="34395" anchor="ctr">
            <a:normAutofit/>
          </a:bodyPr>
          <a:lstStyle/>
          <a:p>
            <a:pPr algn="ctr" defTabSz="687903" fontAlgn="auto">
              <a:spcAft>
                <a:spcPts val="0"/>
              </a:spcAft>
              <a:defRPr/>
            </a:pPr>
            <a:r>
              <a:rPr lang="fr-FR" sz="1800" b="1" spc="-150" dirty="0">
                <a:solidFill>
                  <a:schemeClr val="tx1">
                    <a:lumMod val="50000"/>
                    <a:lumOff val="50000"/>
                  </a:schemeClr>
                </a:solidFill>
                <a:ea typeface="+mj-ea"/>
                <a:cs typeface="Arial" pitchFamily="34" charset="0"/>
              </a:rPr>
              <a:t>Janvier  2014</a:t>
            </a:r>
          </a:p>
        </p:txBody>
      </p:sp>
      <p:sp>
        <p:nvSpPr>
          <p:cNvPr id="5" name="Espace réservé du pied de page 4"/>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
        <p:nvSpPr>
          <p:cNvPr id="6" name="Espace réservé du numéro de diapositive 5"/>
          <p:cNvSpPr>
            <a:spLocks noGrp="1"/>
          </p:cNvSpPr>
          <p:nvPr>
            <p:ph type="sldNum" sz="quarter" idx="12"/>
          </p:nvPr>
        </p:nvSpPr>
        <p:spPr/>
        <p:txBody>
          <a:bodyPr/>
          <a:lstStyle/>
          <a:p>
            <a:pPr>
              <a:defRPr/>
            </a:pPr>
            <a:fld id="{D6C9A91C-3DAD-4581-82AD-C8DCAC57B1F4}" type="slidenum">
              <a:rPr lang="fr-FR" smtClean="0"/>
              <a:pPr>
                <a:defRPr/>
              </a:pPr>
              <a:t>29</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5291"/>
            <a:ext cx="5594267" cy="642942"/>
          </a:xfrm>
          <a:prstGeom prst="rect">
            <a:avLst/>
          </a:prstGeom>
        </p:spPr>
        <p:txBody>
          <a:bodyPr lIns="68790" tIns="34395" rIns="68790" bIns="34395" anchor="ctr">
            <a:normAutofit/>
          </a:bodyPr>
          <a:lstStyle/>
          <a:p>
            <a:pPr marL="0" lvl="2" indent="0" defTabSz="687903" fontAlgn="auto">
              <a:spcBef>
                <a:spcPts val="600"/>
              </a:spcBef>
              <a:spcAft>
                <a:spcPts val="0"/>
              </a:spcAft>
              <a:defRPr/>
            </a:pPr>
            <a:r>
              <a:rPr lang="fr-F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Arial" panose="020B0604020202020204" pitchFamily="34" charset="0"/>
              </a:rPr>
              <a:t>Les objectifs du cadre logique</a:t>
            </a:r>
          </a:p>
        </p:txBody>
      </p:sp>
      <p:sp>
        <p:nvSpPr>
          <p:cNvPr id="6" name="Espace réservé du numéro de diapositive 5"/>
          <p:cNvSpPr>
            <a:spLocks noGrp="1"/>
          </p:cNvSpPr>
          <p:nvPr>
            <p:ph type="sldNum" sz="quarter" idx="12"/>
          </p:nvPr>
        </p:nvSpPr>
        <p:spPr/>
        <p:txBody>
          <a:bodyPr/>
          <a:lstStyle/>
          <a:p>
            <a:pPr>
              <a:defRPr/>
            </a:pPr>
            <a:fld id="{84BC64F2-CD94-46C1-B3DC-662F16B6B3F7}" type="slidenum">
              <a:rPr lang="fr-FR"/>
              <a:pPr>
                <a:defRPr/>
              </a:pPr>
              <a:t>3</a:t>
            </a:fld>
            <a:endParaRPr lang="fr-FR" dirty="0"/>
          </a:p>
        </p:txBody>
      </p:sp>
      <p:pic>
        <p:nvPicPr>
          <p:cNvPr id="19459" name="Picture 31" descr="bd06663_"/>
          <p:cNvPicPr>
            <a:picLocks noChangeAspect="1" noChangeArrowheads="1"/>
          </p:cNvPicPr>
          <p:nvPr/>
        </p:nvPicPr>
        <p:blipFill>
          <a:blip r:embed="rId3" cstate="print"/>
          <a:srcRect/>
          <a:stretch>
            <a:fillRect/>
          </a:stretch>
        </p:blipFill>
        <p:spPr bwMode="auto">
          <a:xfrm>
            <a:off x="323850" y="584200"/>
            <a:ext cx="2157413" cy="2133600"/>
          </a:xfrm>
          <a:prstGeom prst="rect">
            <a:avLst/>
          </a:prstGeom>
          <a:noFill/>
          <a:ln w="9525">
            <a:noFill/>
            <a:miter lim="800000"/>
            <a:headEnd/>
            <a:tailEnd/>
          </a:ln>
        </p:spPr>
      </p:pic>
      <p:sp>
        <p:nvSpPr>
          <p:cNvPr id="19460" name="Text Box 8"/>
          <p:cNvSpPr txBox="1">
            <a:spLocks noChangeArrowheads="1"/>
          </p:cNvSpPr>
          <p:nvPr/>
        </p:nvSpPr>
        <p:spPr bwMode="auto">
          <a:xfrm>
            <a:off x="2852738" y="579438"/>
            <a:ext cx="3960812" cy="2678112"/>
          </a:xfrm>
          <a:prstGeom prst="rect">
            <a:avLst/>
          </a:prstGeom>
          <a:noFill/>
          <a:ln w="9525">
            <a:noFill/>
            <a:miter lim="800000"/>
            <a:headEnd/>
            <a:tailEnd/>
          </a:ln>
        </p:spPr>
        <p:txBody>
          <a:bodyPr>
            <a:spAutoFit/>
          </a:bodyPr>
          <a:lstStyle/>
          <a:p>
            <a:pPr>
              <a:spcBef>
                <a:spcPct val="50000"/>
              </a:spcBef>
            </a:pPr>
            <a:r>
              <a:rPr lang="fr-BE" altLang="en-US" sz="2400" b="1" i="1" dirty="0"/>
              <a:t>Où allez-vous? </a:t>
            </a:r>
          </a:p>
          <a:p>
            <a:pPr>
              <a:spcBef>
                <a:spcPct val="50000"/>
              </a:spcBef>
            </a:pPr>
            <a:r>
              <a:rPr lang="fr-BE" altLang="en-US" sz="2400" b="1" i="1" dirty="0"/>
              <a:t>Comment allez-vous y arriver?</a:t>
            </a:r>
          </a:p>
          <a:p>
            <a:pPr>
              <a:spcBef>
                <a:spcPct val="50000"/>
              </a:spcBef>
            </a:pPr>
            <a:r>
              <a:rPr lang="fr-BE" altLang="en-US" sz="2400" b="1" i="1" dirty="0"/>
              <a:t>Qu'est-ce qui va vous dire que vous y êtes arrivé?  </a:t>
            </a:r>
            <a:r>
              <a:rPr lang="fr-BE" altLang="en-US" sz="2400" b="1" dirty="0"/>
              <a:t>  </a:t>
            </a:r>
          </a:p>
        </p:txBody>
      </p:sp>
      <p:sp>
        <p:nvSpPr>
          <p:cNvPr id="8" name="Text Box 7"/>
          <p:cNvSpPr txBox="1">
            <a:spLocks noChangeArrowheads="1"/>
          </p:cNvSpPr>
          <p:nvPr/>
        </p:nvSpPr>
        <p:spPr bwMode="auto">
          <a:xfrm>
            <a:off x="539750" y="3246438"/>
            <a:ext cx="5410200" cy="830262"/>
          </a:xfrm>
          <a:prstGeom prst="rect">
            <a:avLst/>
          </a:prstGeom>
          <a:noFill/>
          <a:ln w="9525">
            <a:noFill/>
            <a:miter lim="800000"/>
            <a:headEnd/>
            <a:tailEnd/>
          </a:ln>
        </p:spPr>
        <p:txBody>
          <a:bodyPr>
            <a:spAutoFit/>
          </a:bodyPr>
          <a:lstStyle/>
          <a:p>
            <a:pPr>
              <a:spcBef>
                <a:spcPct val="50000"/>
              </a:spcBef>
            </a:pPr>
            <a:r>
              <a:rPr lang="fr-BE" altLang="en-US" sz="2400">
                <a:solidFill>
                  <a:srgbClr val="009999"/>
                </a:solidFill>
              </a:rPr>
              <a:t>Le modèle logique est la feuille de route de votre programme </a:t>
            </a:r>
          </a:p>
        </p:txBody>
      </p:sp>
      <p:pic>
        <p:nvPicPr>
          <p:cNvPr id="9" name="Picture 34" descr="BD05735_"/>
          <p:cNvPicPr>
            <a:picLocks noChangeAspect="1" noChangeArrowheads="1"/>
          </p:cNvPicPr>
          <p:nvPr/>
        </p:nvPicPr>
        <p:blipFill>
          <a:blip r:embed="rId4" cstate="print"/>
          <a:srcRect/>
          <a:stretch>
            <a:fillRect/>
          </a:stretch>
        </p:blipFill>
        <p:spPr bwMode="auto">
          <a:xfrm>
            <a:off x="5949950" y="2366963"/>
            <a:ext cx="1727200" cy="1968500"/>
          </a:xfrm>
          <a:prstGeom prst="rect">
            <a:avLst/>
          </a:prstGeom>
          <a:noFill/>
          <a:ln w="9525">
            <a:noFill/>
            <a:miter lim="800000"/>
            <a:headEnd/>
            <a:tailEnd/>
          </a:ln>
        </p:spPr>
      </p:pic>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re 1"/>
          <p:cNvSpPr txBox="1">
            <a:spLocks/>
          </p:cNvSpPr>
          <p:nvPr/>
        </p:nvSpPr>
        <p:spPr>
          <a:xfrm>
            <a:off x="0" y="5291"/>
            <a:ext cx="5594267" cy="642942"/>
          </a:xfrm>
          <a:prstGeom prst="rect">
            <a:avLst/>
          </a:prstGeom>
        </p:spPr>
        <p:txBody>
          <a:bodyPr lIns="68790" tIns="34395" rIns="68790" bIns="34395" anchor="ctr">
            <a:normAutofit/>
          </a:bodyPr>
          <a:lstStyle/>
          <a:p>
            <a:pPr marL="0" lvl="2" indent="0" defTabSz="687903" fontAlgn="auto">
              <a:spcBef>
                <a:spcPts val="600"/>
              </a:spcBef>
              <a:spcAft>
                <a:spcPts val="0"/>
              </a:spcAft>
              <a:defRPr/>
            </a:pPr>
            <a:r>
              <a:rPr lang="fr-FR" sz="2000" b="1" dirty="0">
                <a:ln w="10541" cmpd="sng">
                  <a:solidFill>
                    <a:schemeClr val="accent1">
                      <a:shade val="88000"/>
                      <a:satMod val="110000"/>
                    </a:schemeClr>
                  </a:solidFill>
                  <a:prstDash val="solid"/>
                </a:ln>
                <a:solidFill>
                  <a:schemeClr val="tx2"/>
                </a:solidFill>
                <a:cs typeface="Arial" panose="020B0604020202020204" pitchFamily="34" charset="0"/>
              </a:rPr>
              <a:t>Les objectifs du cadre logique</a:t>
            </a:r>
          </a:p>
        </p:txBody>
      </p:sp>
      <p:sp>
        <p:nvSpPr>
          <p:cNvPr id="6" name="Espace réservé du numéro de diapositive 5"/>
          <p:cNvSpPr>
            <a:spLocks noGrp="1"/>
          </p:cNvSpPr>
          <p:nvPr>
            <p:ph type="sldNum" sz="quarter" idx="12"/>
          </p:nvPr>
        </p:nvSpPr>
        <p:spPr/>
        <p:txBody>
          <a:bodyPr/>
          <a:lstStyle/>
          <a:p>
            <a:pPr>
              <a:defRPr/>
            </a:pPr>
            <a:fld id="{9CF7918E-00DD-4C33-9CED-9AA7C3714BB5}" type="slidenum">
              <a:rPr lang="fr-FR"/>
              <a:pPr>
                <a:defRPr/>
              </a:pPr>
              <a:t>4</a:t>
            </a:fld>
            <a:endParaRPr lang="fr-FR" dirty="0"/>
          </a:p>
        </p:txBody>
      </p:sp>
      <p:sp>
        <p:nvSpPr>
          <p:cNvPr id="21507" name="Content Placeholder 2"/>
          <p:cNvSpPr>
            <a:spLocks noGrp="1"/>
          </p:cNvSpPr>
          <p:nvPr>
            <p:ph idx="1"/>
          </p:nvPr>
        </p:nvSpPr>
        <p:spPr>
          <a:xfrm>
            <a:off x="287338" y="647700"/>
            <a:ext cx="7416800" cy="3529013"/>
          </a:xfrm>
        </p:spPr>
        <p:txBody>
          <a:bodyPr/>
          <a:lstStyle/>
          <a:p>
            <a:r>
              <a:rPr lang="fr-BE" altLang="en-US" sz="2000" dirty="0"/>
              <a:t>Concevoir des interventions plus fortes - l'utiliser pour évaluer les différentes options</a:t>
            </a:r>
          </a:p>
          <a:p>
            <a:r>
              <a:rPr lang="fr-BE" altLang="en-US" sz="2000" dirty="0"/>
              <a:t>Un outil utile pour le suivi- pour gérer les résultats obtenus</a:t>
            </a:r>
          </a:p>
          <a:p>
            <a:r>
              <a:rPr lang="fr-BE" altLang="en-US" sz="2000" dirty="0"/>
              <a:t>Un outil de communication et de responsabilité - pour démontrer ce que le projet a permis d'accomplir et se mettre d'accord avec les partenaires</a:t>
            </a:r>
          </a:p>
          <a:p>
            <a:r>
              <a:rPr lang="fr-BE" altLang="en-US" sz="2000" dirty="0"/>
              <a:t>Évaluation et revues - montrer si les projets / programmes ont atteint leurs objectifs</a:t>
            </a: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a:spLocks noChangeArrowheads="1"/>
          </p:cNvSpPr>
          <p:nvPr/>
        </p:nvSpPr>
        <p:spPr bwMode="auto">
          <a:xfrm>
            <a:off x="3749675" y="1644650"/>
            <a:ext cx="2052638" cy="306388"/>
          </a:xfrm>
          <a:prstGeom prst="rect">
            <a:avLst/>
          </a:prstGeom>
          <a:noFill/>
          <a:ln w="9525">
            <a:noFill/>
            <a:miter lim="800000"/>
            <a:headEnd/>
            <a:tailEnd/>
          </a:ln>
        </p:spPr>
        <p:txBody>
          <a:bodyPr>
            <a:spAutoFit/>
          </a:bodyPr>
          <a:lstStyle/>
          <a:p>
            <a:r>
              <a:rPr lang="fr-FR">
                <a:solidFill>
                  <a:schemeClr val="bg1"/>
                </a:solidFill>
                <a:cs typeface="Arial" pitchFamily="34" charset="0"/>
              </a:rPr>
              <a:t>Passation des marchés</a:t>
            </a:r>
          </a:p>
        </p:txBody>
      </p:sp>
      <p:sp>
        <p:nvSpPr>
          <p:cNvPr id="29" name="Titre 1"/>
          <p:cNvSpPr txBox="1">
            <a:spLocks/>
          </p:cNvSpPr>
          <p:nvPr/>
        </p:nvSpPr>
        <p:spPr>
          <a:xfrm>
            <a:off x="323850" y="488950"/>
            <a:ext cx="6480175" cy="642938"/>
          </a:xfrm>
          <a:prstGeom prst="rect">
            <a:avLst/>
          </a:prstGeom>
        </p:spPr>
        <p:txBody>
          <a:bodyPr lIns="68790" tIns="34395" rIns="68790" bIns="34395" anchor="ctr">
            <a:normAutofit/>
          </a:bodyPr>
          <a:lstStyle/>
          <a:p>
            <a:pPr defTabSz="687903" fontAlgn="auto">
              <a:spcBef>
                <a:spcPts val="1200"/>
              </a:spcBef>
              <a:spcAft>
                <a:spcPts val="0"/>
              </a:spcAft>
              <a:defRPr/>
            </a:pPr>
            <a:r>
              <a:rPr lang="fr-FR" sz="2000" b="1" spc="-150" dirty="0">
                <a:solidFill>
                  <a:schemeClr val="tx2"/>
                </a:solidFill>
                <a:ea typeface="+mj-ea"/>
                <a:cs typeface="Arial" pitchFamily="34" charset="0"/>
              </a:rPr>
              <a:t>Le cadre logique est une norme internationale de planification</a:t>
            </a:r>
          </a:p>
        </p:txBody>
      </p:sp>
      <p:sp>
        <p:nvSpPr>
          <p:cNvPr id="6" name="Espace réservé du numéro de diapositive 5"/>
          <p:cNvSpPr>
            <a:spLocks noGrp="1"/>
          </p:cNvSpPr>
          <p:nvPr>
            <p:ph type="sldNum" sz="quarter" idx="12"/>
          </p:nvPr>
        </p:nvSpPr>
        <p:spPr/>
        <p:txBody>
          <a:bodyPr/>
          <a:lstStyle/>
          <a:p>
            <a:pPr>
              <a:defRPr/>
            </a:pPr>
            <a:fld id="{C3B7A42D-D4CC-4319-A854-95CA6DE38815}" type="slidenum">
              <a:rPr lang="fr-FR"/>
              <a:pPr>
                <a:defRPr/>
              </a:pPr>
              <a:t>5</a:t>
            </a:fld>
            <a:endParaRPr lang="fr-FR" dirty="0"/>
          </a:p>
        </p:txBody>
      </p:sp>
      <p:pic>
        <p:nvPicPr>
          <p:cNvPr id="23556" name="Picture 2"/>
          <p:cNvPicPr>
            <a:picLocks noChangeAspect="1" noChangeArrowheads="1"/>
          </p:cNvPicPr>
          <p:nvPr/>
        </p:nvPicPr>
        <p:blipFill>
          <a:blip r:embed="rId3" cstate="print"/>
          <a:srcRect/>
          <a:stretch>
            <a:fillRect/>
          </a:stretch>
        </p:blipFill>
        <p:spPr bwMode="auto">
          <a:xfrm>
            <a:off x="533400" y="1231900"/>
            <a:ext cx="7170738" cy="3240088"/>
          </a:xfrm>
          <a:prstGeom prst="rect">
            <a:avLst/>
          </a:prstGeom>
          <a:noFill/>
          <a:ln w="9525">
            <a:noFill/>
            <a:miter lim="800000"/>
            <a:headEnd/>
            <a:tailEnd/>
          </a:ln>
        </p:spPr>
      </p:pic>
      <p:sp>
        <p:nvSpPr>
          <p:cNvPr id="7" name="Titre 1"/>
          <p:cNvSpPr txBox="1">
            <a:spLocks/>
          </p:cNvSpPr>
          <p:nvPr/>
        </p:nvSpPr>
        <p:spPr>
          <a:xfrm>
            <a:off x="0" y="5291"/>
            <a:ext cx="5594267" cy="642942"/>
          </a:xfrm>
          <a:prstGeom prst="rect">
            <a:avLst/>
          </a:prstGeom>
        </p:spPr>
        <p:txBody>
          <a:bodyPr lIns="68790" tIns="34395" rIns="68790" bIns="34395" anchor="ctr">
            <a:normAutofit/>
          </a:bodyPr>
          <a:lstStyle/>
          <a:p>
            <a:pPr marL="0" lvl="2" indent="0" defTabSz="687903" fontAlgn="auto">
              <a:spcBef>
                <a:spcPts val="600"/>
              </a:spcBef>
              <a:spcAft>
                <a:spcPts val="0"/>
              </a:spcAft>
              <a:defRPr/>
            </a:pPr>
            <a:r>
              <a:rPr lang="fr-FR" sz="2000" b="1" dirty="0">
                <a:ln w="10541" cmpd="sng">
                  <a:solidFill>
                    <a:schemeClr val="accent1">
                      <a:shade val="88000"/>
                      <a:satMod val="110000"/>
                    </a:schemeClr>
                  </a:solidFill>
                  <a:prstDash val="solid"/>
                </a:ln>
                <a:solidFill>
                  <a:schemeClr val="tx2"/>
                </a:solidFill>
                <a:cs typeface="Arial" panose="020B0604020202020204" pitchFamily="34" charset="0"/>
              </a:rPr>
              <a:t>Les objectifs du cadre logique</a:t>
            </a: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a:spLocks noChangeArrowheads="1"/>
          </p:cNvSpPr>
          <p:nvPr/>
        </p:nvSpPr>
        <p:spPr bwMode="auto">
          <a:xfrm>
            <a:off x="3749675" y="1644650"/>
            <a:ext cx="2052638" cy="306388"/>
          </a:xfrm>
          <a:prstGeom prst="rect">
            <a:avLst/>
          </a:prstGeom>
          <a:noFill/>
          <a:ln w="9525">
            <a:noFill/>
            <a:miter lim="800000"/>
            <a:headEnd/>
            <a:tailEnd/>
          </a:ln>
        </p:spPr>
        <p:txBody>
          <a:bodyPr>
            <a:spAutoFit/>
          </a:bodyPr>
          <a:lstStyle/>
          <a:p>
            <a:r>
              <a:rPr lang="fr-FR">
                <a:solidFill>
                  <a:schemeClr val="bg1"/>
                </a:solidFill>
                <a:cs typeface="Arial" pitchFamily="34" charset="0"/>
              </a:rPr>
              <a:t>Passation des marchés</a:t>
            </a:r>
          </a:p>
        </p:txBody>
      </p:sp>
      <p:sp>
        <p:nvSpPr>
          <p:cNvPr id="6" name="Espace réservé du numéro de diapositive 5"/>
          <p:cNvSpPr>
            <a:spLocks noGrp="1"/>
          </p:cNvSpPr>
          <p:nvPr>
            <p:ph type="sldNum" sz="quarter" idx="12"/>
          </p:nvPr>
        </p:nvSpPr>
        <p:spPr/>
        <p:txBody>
          <a:bodyPr/>
          <a:lstStyle/>
          <a:p>
            <a:pPr>
              <a:defRPr/>
            </a:pPr>
            <a:fld id="{3F51AB11-4247-446B-B829-80A7BE24FB0B}" type="slidenum">
              <a:rPr lang="fr-FR"/>
              <a:pPr>
                <a:defRPr/>
              </a:pPr>
              <a:t>6</a:t>
            </a:fld>
            <a:endParaRPr lang="fr-FR" dirty="0"/>
          </a:p>
        </p:txBody>
      </p:sp>
      <p:sp>
        <p:nvSpPr>
          <p:cNvPr id="7" name="Titre 1"/>
          <p:cNvSpPr txBox="1">
            <a:spLocks/>
          </p:cNvSpPr>
          <p:nvPr/>
        </p:nvSpPr>
        <p:spPr>
          <a:xfrm>
            <a:off x="0" y="5291"/>
            <a:ext cx="5594267" cy="642942"/>
          </a:xfrm>
          <a:prstGeom prst="rect">
            <a:avLst/>
          </a:prstGeom>
        </p:spPr>
        <p:txBody>
          <a:bodyPr lIns="68790" tIns="34395" rIns="68790" bIns="34395" anchor="ctr">
            <a:normAutofit/>
          </a:bodyPr>
          <a:lstStyle/>
          <a:p>
            <a:pPr marL="0" lvl="2" indent="0" defTabSz="687903" fontAlgn="auto">
              <a:spcBef>
                <a:spcPts val="600"/>
              </a:spcBef>
              <a:spcAft>
                <a:spcPts val="0"/>
              </a:spcAft>
              <a:defRPr/>
            </a:pPr>
            <a:r>
              <a:rPr lang="fr-FR" sz="2000" b="1" dirty="0">
                <a:ln w="10541" cmpd="sng">
                  <a:solidFill>
                    <a:schemeClr val="accent1">
                      <a:shade val="88000"/>
                      <a:satMod val="110000"/>
                    </a:schemeClr>
                  </a:solidFill>
                  <a:prstDash val="solid"/>
                </a:ln>
                <a:solidFill>
                  <a:schemeClr val="tx2"/>
                </a:solidFill>
                <a:cs typeface="Arial" panose="020B0604020202020204" pitchFamily="34" charset="0"/>
              </a:rPr>
              <a:t>Définition du cadre logique</a:t>
            </a:r>
          </a:p>
        </p:txBody>
      </p:sp>
      <p:sp>
        <p:nvSpPr>
          <p:cNvPr id="8" name="Espace réservé du contenu 7"/>
          <p:cNvSpPr>
            <a:spLocks noGrp="1"/>
          </p:cNvSpPr>
          <p:nvPr>
            <p:ph/>
          </p:nvPr>
        </p:nvSpPr>
        <p:spPr>
          <a:xfrm>
            <a:off x="107653" y="655563"/>
            <a:ext cx="7488238" cy="3239914"/>
          </a:xfrm>
        </p:spPr>
        <p:txBody>
          <a:bodyPr>
            <a:normAutofit/>
          </a:bodyPr>
          <a:lstStyle/>
          <a:p>
            <a:pPr marL="285750" indent="-285750" algn="l">
              <a:buFont typeface="Arial" pitchFamily="34" charset="0"/>
              <a:buChar char="•"/>
            </a:pPr>
            <a:r>
              <a:rPr lang="fr-BE" altLang="fr-FR" sz="1600" dirty="0">
                <a:solidFill>
                  <a:schemeClr val="tx2"/>
                </a:solidFill>
                <a:latin typeface="Arial" pitchFamily="34" charset="0"/>
                <a:cs typeface="Arial" pitchFamily="34" charset="0"/>
              </a:rPr>
              <a:t>Le cadre logique est utilisé </a:t>
            </a:r>
            <a:r>
              <a:rPr lang="fr-BE" altLang="fr-FR" sz="1600" b="1" dirty="0">
                <a:solidFill>
                  <a:schemeClr val="tx2"/>
                </a:solidFill>
                <a:latin typeface="Arial" pitchFamily="34" charset="0"/>
                <a:cs typeface="Arial" pitchFamily="34" charset="0"/>
              </a:rPr>
              <a:t>tout au long du cycle</a:t>
            </a:r>
            <a:r>
              <a:rPr lang="fr-BE" altLang="fr-FR" sz="1600" dirty="0">
                <a:solidFill>
                  <a:schemeClr val="tx2"/>
                </a:solidFill>
                <a:latin typeface="Arial" pitchFamily="34" charset="0"/>
                <a:cs typeface="Arial" pitchFamily="34" charset="0"/>
              </a:rPr>
              <a:t> du projet.</a:t>
            </a:r>
          </a:p>
          <a:p>
            <a:pPr marL="285750" indent="-285750" algn="l">
              <a:buFont typeface="Arial" pitchFamily="34" charset="0"/>
              <a:buChar char="•"/>
            </a:pPr>
            <a:endParaRPr lang="fr-BE" altLang="fr-FR" sz="1600" b="1" dirty="0">
              <a:solidFill>
                <a:schemeClr val="tx2"/>
              </a:solidFill>
              <a:latin typeface="Arial" pitchFamily="34" charset="0"/>
              <a:cs typeface="Arial" pitchFamily="34" charset="0"/>
            </a:endParaRPr>
          </a:p>
          <a:p>
            <a:pPr marL="285750" indent="-285750" algn="l">
              <a:buFont typeface="Arial" pitchFamily="34" charset="0"/>
              <a:buChar char="•"/>
            </a:pPr>
            <a:r>
              <a:rPr lang="fr-BE" altLang="fr-FR" sz="1600" b="1" dirty="0">
                <a:solidFill>
                  <a:schemeClr val="tx2"/>
                </a:solidFill>
                <a:latin typeface="Arial" pitchFamily="34" charset="0"/>
                <a:cs typeface="Arial" pitchFamily="34" charset="0"/>
              </a:rPr>
              <a:t>Il est proposé durant l’identification et amélioré durant la formulation, la</a:t>
            </a:r>
            <a:r>
              <a:rPr lang="fr-BE" altLang="fr-FR" sz="1600" dirty="0">
                <a:solidFill>
                  <a:schemeClr val="tx2"/>
                </a:solidFill>
                <a:latin typeface="Arial" pitchFamily="34" charset="0"/>
                <a:cs typeface="Arial" pitchFamily="34" charset="0"/>
              </a:rPr>
              <a:t> mise en œuvre et </a:t>
            </a:r>
            <a:r>
              <a:rPr lang="fr-BE" altLang="fr-FR" sz="1600" b="1" dirty="0">
                <a:solidFill>
                  <a:schemeClr val="tx2"/>
                </a:solidFill>
                <a:latin typeface="Arial" pitchFamily="34" charset="0"/>
                <a:cs typeface="Arial" pitchFamily="34" charset="0"/>
              </a:rPr>
              <a:t>l’évaluation</a:t>
            </a:r>
            <a:r>
              <a:rPr lang="fr-BE" altLang="fr-FR" sz="1600" dirty="0">
                <a:solidFill>
                  <a:schemeClr val="tx2"/>
                </a:solidFill>
                <a:latin typeface="Arial" pitchFamily="34" charset="0"/>
                <a:cs typeface="Arial" pitchFamily="34" charset="0"/>
              </a:rPr>
              <a:t>.</a:t>
            </a:r>
          </a:p>
          <a:p>
            <a:pPr marL="285750" indent="-285750" algn="l">
              <a:buFont typeface="Arial" pitchFamily="34" charset="0"/>
              <a:buChar char="•"/>
            </a:pPr>
            <a:endParaRPr lang="fr-BE" altLang="fr-FR" sz="1600" dirty="0">
              <a:solidFill>
                <a:schemeClr val="tx2"/>
              </a:solidFill>
              <a:latin typeface="Arial" pitchFamily="34" charset="0"/>
              <a:cs typeface="Arial" pitchFamily="34" charset="0"/>
            </a:endParaRPr>
          </a:p>
          <a:p>
            <a:pPr marL="285750" indent="-285750" algn="l">
              <a:buFont typeface="Arial" pitchFamily="34" charset="0"/>
              <a:buChar char="•"/>
            </a:pPr>
            <a:r>
              <a:rPr lang="fr-BE" altLang="fr-FR" sz="1600" dirty="0">
                <a:solidFill>
                  <a:schemeClr val="tx2"/>
                </a:solidFill>
                <a:latin typeface="Arial" pitchFamily="34" charset="0"/>
                <a:cs typeface="Arial" pitchFamily="34" charset="0"/>
              </a:rPr>
              <a:t>Il est </a:t>
            </a:r>
            <a:r>
              <a:rPr lang="fr-BE" altLang="fr-FR" sz="1600" b="1" dirty="0">
                <a:solidFill>
                  <a:schemeClr val="tx2"/>
                </a:solidFill>
                <a:latin typeface="Arial" pitchFamily="34" charset="0"/>
                <a:cs typeface="Arial" pitchFamily="34" charset="0"/>
              </a:rPr>
              <a:t>l’outil de référence</a:t>
            </a:r>
            <a:r>
              <a:rPr lang="fr-BE" altLang="fr-FR" sz="1600" dirty="0">
                <a:solidFill>
                  <a:schemeClr val="tx2"/>
                </a:solidFill>
                <a:latin typeface="Arial" pitchFamily="34" charset="0"/>
                <a:cs typeface="Arial" pitchFamily="34" charset="0"/>
              </a:rPr>
              <a:t> </a:t>
            </a:r>
            <a:r>
              <a:rPr lang="fr-BE" altLang="fr-FR" sz="1600" b="1" dirty="0">
                <a:solidFill>
                  <a:schemeClr val="tx2"/>
                </a:solidFill>
                <a:latin typeface="Arial" pitchFamily="34" charset="0"/>
                <a:cs typeface="Arial" pitchFamily="34" charset="0"/>
              </a:rPr>
              <a:t>pour</a:t>
            </a:r>
            <a:r>
              <a:rPr lang="fr-BE" altLang="fr-FR" sz="1600" dirty="0">
                <a:solidFill>
                  <a:schemeClr val="tx2"/>
                </a:solidFill>
                <a:latin typeface="Arial" pitchFamily="34" charset="0"/>
                <a:cs typeface="Arial" pitchFamily="34" charset="0"/>
              </a:rPr>
              <a:t> élaborer </a:t>
            </a:r>
            <a:r>
              <a:rPr lang="fr-BE" altLang="fr-FR" sz="1600" b="1" dirty="0">
                <a:solidFill>
                  <a:schemeClr val="tx2"/>
                </a:solidFill>
                <a:latin typeface="Arial" pitchFamily="34" charset="0"/>
                <a:cs typeface="Arial" pitchFamily="34" charset="0"/>
              </a:rPr>
              <a:t>d’autres outils</a:t>
            </a:r>
            <a:r>
              <a:rPr lang="fr-BE" altLang="fr-FR" sz="1600" dirty="0">
                <a:solidFill>
                  <a:schemeClr val="tx2"/>
                </a:solidFill>
                <a:latin typeface="Arial" pitchFamily="34" charset="0"/>
                <a:cs typeface="Arial" pitchFamily="34" charset="0"/>
              </a:rPr>
              <a:t> comme le </a:t>
            </a:r>
            <a:r>
              <a:rPr lang="fr-BE" altLang="fr-FR" sz="1600" b="1" dirty="0">
                <a:solidFill>
                  <a:schemeClr val="tx2"/>
                </a:solidFill>
                <a:latin typeface="Arial" pitchFamily="34" charset="0"/>
                <a:cs typeface="Arial" pitchFamily="34" charset="0"/>
              </a:rPr>
              <a:t>budget détaillé</a:t>
            </a:r>
            <a:r>
              <a:rPr lang="fr-BE" altLang="fr-FR" sz="1600" dirty="0">
                <a:solidFill>
                  <a:schemeClr val="tx2"/>
                </a:solidFill>
                <a:latin typeface="Arial" pitchFamily="34" charset="0"/>
                <a:cs typeface="Arial" pitchFamily="34" charset="0"/>
              </a:rPr>
              <a:t>, la répartition des </a:t>
            </a:r>
            <a:r>
              <a:rPr lang="fr-BE" altLang="fr-FR" sz="1600" b="1" dirty="0">
                <a:solidFill>
                  <a:schemeClr val="tx2"/>
                </a:solidFill>
                <a:latin typeface="Arial" pitchFamily="34" charset="0"/>
                <a:cs typeface="Arial" pitchFamily="34" charset="0"/>
              </a:rPr>
              <a:t>responsabilités</a:t>
            </a:r>
            <a:r>
              <a:rPr lang="fr-BE" altLang="fr-FR" sz="1600" dirty="0">
                <a:solidFill>
                  <a:schemeClr val="tx2"/>
                </a:solidFill>
                <a:latin typeface="Arial" pitchFamily="34" charset="0"/>
                <a:cs typeface="Arial" pitchFamily="34" charset="0"/>
              </a:rPr>
              <a:t>, le </a:t>
            </a:r>
            <a:r>
              <a:rPr lang="fr-BE" altLang="fr-FR" sz="1600" b="1" dirty="0">
                <a:solidFill>
                  <a:schemeClr val="tx2"/>
                </a:solidFill>
                <a:latin typeface="Arial" pitchFamily="34" charset="0"/>
                <a:cs typeface="Arial" pitchFamily="34" charset="0"/>
              </a:rPr>
              <a:t>calendrier</a:t>
            </a:r>
            <a:r>
              <a:rPr lang="fr-BE" altLang="fr-FR" sz="1600" dirty="0">
                <a:solidFill>
                  <a:schemeClr val="tx2"/>
                </a:solidFill>
                <a:latin typeface="Arial" pitchFamily="34" charset="0"/>
                <a:cs typeface="Arial" pitchFamily="34" charset="0"/>
              </a:rPr>
              <a:t> d’exécution et le </a:t>
            </a:r>
            <a:r>
              <a:rPr lang="fr-BE" altLang="fr-FR" sz="1600" b="1" dirty="0">
                <a:solidFill>
                  <a:schemeClr val="tx2"/>
                </a:solidFill>
                <a:latin typeface="Arial" pitchFamily="34" charset="0"/>
                <a:cs typeface="Arial" pitchFamily="34" charset="0"/>
              </a:rPr>
              <a:t>plan de suivi-évaluation et de monitoring</a:t>
            </a:r>
            <a:r>
              <a:rPr lang="fr-BE" altLang="fr-FR" sz="1600" dirty="0">
                <a:solidFill>
                  <a:schemeClr val="tx2"/>
                </a:solidFill>
                <a:latin typeface="Arial" pitchFamily="34" charset="0"/>
                <a:cs typeface="Arial" pitchFamily="34" charset="0"/>
              </a:rPr>
              <a:t>.</a:t>
            </a:r>
          </a:p>
          <a:p>
            <a:pPr marL="285750" indent="-285750" algn="l">
              <a:buFont typeface="Arial" pitchFamily="34" charset="0"/>
              <a:buChar char="•"/>
            </a:pPr>
            <a:endParaRPr lang="fr-BE" altLang="fr-FR" sz="1600" dirty="0">
              <a:solidFill>
                <a:schemeClr val="tx2"/>
              </a:solidFill>
              <a:latin typeface="Arial" pitchFamily="34" charset="0"/>
              <a:cs typeface="Arial" pitchFamily="34" charset="0"/>
            </a:endParaRPr>
          </a:p>
          <a:p>
            <a:pPr marL="285750" lvl="1" indent="-285750" algn="l">
              <a:buFont typeface="Arial" pitchFamily="34" charset="0"/>
              <a:buChar char="•"/>
            </a:pPr>
            <a:r>
              <a:rPr lang="fr-BE" altLang="fr-FR" sz="1600" dirty="0">
                <a:solidFill>
                  <a:schemeClr val="tx2"/>
                </a:solidFill>
                <a:latin typeface="Arial" pitchFamily="34" charset="0"/>
                <a:cs typeface="Arial" pitchFamily="34" charset="0"/>
              </a:rPr>
              <a:t>Il est également la référence pour le « </a:t>
            </a:r>
            <a:r>
              <a:rPr lang="fr-BE" altLang="fr-FR" sz="1600" b="1" dirty="0">
                <a:solidFill>
                  <a:schemeClr val="tx2"/>
                </a:solidFill>
                <a:latin typeface="Arial" pitchFamily="34" charset="0"/>
                <a:cs typeface="Arial" pitchFamily="34" charset="0"/>
              </a:rPr>
              <a:t>rapportage</a:t>
            </a:r>
            <a:r>
              <a:rPr lang="fr-BE" altLang="fr-FR" sz="1600" dirty="0">
                <a:solidFill>
                  <a:schemeClr val="tx2"/>
                </a:solidFill>
                <a:latin typeface="Arial" pitchFamily="34" charset="0"/>
                <a:cs typeface="Arial" pitchFamily="34" charset="0"/>
              </a:rPr>
              <a:t> » lors de toutes les étapes du cycle de la prestation (programmation, rapports intérimaires et annuels, financier, de monitoring, d’évaluation…).</a:t>
            </a:r>
            <a:endParaRPr lang="fr-FR" altLang="fr-FR" sz="1600" dirty="0">
              <a:solidFill>
                <a:schemeClr val="tx2"/>
              </a:solidFill>
              <a:latin typeface="Arial" pitchFamily="34" charset="0"/>
              <a:cs typeface="Arial" pitchFamily="34" charset="0"/>
            </a:endParaRP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a:spLocks noChangeArrowheads="1"/>
          </p:cNvSpPr>
          <p:nvPr/>
        </p:nvSpPr>
        <p:spPr bwMode="auto">
          <a:xfrm>
            <a:off x="3749675" y="1644650"/>
            <a:ext cx="2052638" cy="306388"/>
          </a:xfrm>
          <a:prstGeom prst="rect">
            <a:avLst/>
          </a:prstGeom>
          <a:noFill/>
          <a:ln w="9525">
            <a:noFill/>
            <a:miter lim="800000"/>
            <a:headEnd/>
            <a:tailEnd/>
          </a:ln>
        </p:spPr>
        <p:txBody>
          <a:bodyPr>
            <a:spAutoFit/>
          </a:bodyPr>
          <a:lstStyle/>
          <a:p>
            <a:r>
              <a:rPr lang="fr-FR">
                <a:solidFill>
                  <a:schemeClr val="bg1"/>
                </a:solidFill>
                <a:cs typeface="Arial" pitchFamily="34" charset="0"/>
              </a:rPr>
              <a:t>Passation des marchés</a:t>
            </a:r>
          </a:p>
        </p:txBody>
      </p:sp>
      <p:sp>
        <p:nvSpPr>
          <p:cNvPr id="29" name="Titre 1"/>
          <p:cNvSpPr txBox="1">
            <a:spLocks/>
          </p:cNvSpPr>
          <p:nvPr/>
        </p:nvSpPr>
        <p:spPr>
          <a:xfrm>
            <a:off x="0" y="17913"/>
            <a:ext cx="5594267" cy="642942"/>
          </a:xfrm>
          <a:prstGeom prst="rect">
            <a:avLst/>
          </a:prstGeom>
        </p:spPr>
        <p:txBody>
          <a:bodyPr lIns="68790" tIns="34395" rIns="68790" bIns="34395" anchor="ctr"/>
          <a:lstStyle/>
          <a:p>
            <a:pPr marL="0" lvl="2" indent="0" defTabSz="687903" fontAlgn="auto">
              <a:spcBef>
                <a:spcPts val="600"/>
              </a:spcBef>
              <a:spcAft>
                <a:spcPts val="0"/>
              </a:spcAft>
              <a:defRPr/>
            </a:pPr>
            <a:r>
              <a:rPr lang="fr-FR" sz="2000" b="1" dirty="0">
                <a:ln w="10541" cmpd="sng">
                  <a:solidFill>
                    <a:schemeClr val="accent1">
                      <a:shade val="88000"/>
                      <a:satMod val="110000"/>
                    </a:schemeClr>
                  </a:solidFill>
                  <a:prstDash val="solid"/>
                </a:ln>
                <a:solidFill>
                  <a:schemeClr val="tx2"/>
                </a:solidFill>
                <a:cs typeface="Arial" panose="020B0604020202020204" pitchFamily="34" charset="0"/>
              </a:rPr>
              <a:t>Caractéristiques du cadre logique</a:t>
            </a:r>
          </a:p>
        </p:txBody>
      </p:sp>
      <p:sp>
        <p:nvSpPr>
          <p:cNvPr id="6" name="Espace réservé du numéro de diapositive 5"/>
          <p:cNvSpPr>
            <a:spLocks noGrp="1"/>
          </p:cNvSpPr>
          <p:nvPr>
            <p:ph type="sldNum" sz="quarter" idx="12"/>
          </p:nvPr>
        </p:nvSpPr>
        <p:spPr/>
        <p:txBody>
          <a:bodyPr/>
          <a:lstStyle/>
          <a:p>
            <a:pPr>
              <a:defRPr/>
            </a:pPr>
            <a:fld id="{7C9C2851-4FCF-4D31-8835-780AE567BAFB}" type="slidenum">
              <a:rPr lang="fr-FR"/>
              <a:pPr>
                <a:defRPr/>
              </a:pPr>
              <a:t>7</a:t>
            </a:fld>
            <a:endParaRPr lang="fr-FR" dirty="0"/>
          </a:p>
        </p:txBody>
      </p:sp>
      <p:pic>
        <p:nvPicPr>
          <p:cNvPr id="27652" name="Picture 2"/>
          <p:cNvPicPr>
            <a:picLocks noChangeAspect="1" noChangeArrowheads="1"/>
          </p:cNvPicPr>
          <p:nvPr/>
        </p:nvPicPr>
        <p:blipFill>
          <a:blip r:embed="rId3" cstate="print"/>
          <a:srcRect l="51079" t="34538" r="26657" b="38713"/>
          <a:stretch>
            <a:fillRect/>
          </a:stretch>
        </p:blipFill>
        <p:spPr bwMode="auto">
          <a:xfrm>
            <a:off x="3973513" y="1303338"/>
            <a:ext cx="3741737" cy="2527300"/>
          </a:xfrm>
          <a:prstGeom prst="rect">
            <a:avLst/>
          </a:prstGeom>
          <a:noFill/>
          <a:ln w="9525">
            <a:noFill/>
            <a:miter lim="800000"/>
            <a:headEnd/>
            <a:tailEnd/>
          </a:ln>
        </p:spPr>
      </p:pic>
      <p:sp>
        <p:nvSpPr>
          <p:cNvPr id="8" name="Espace réservé du texte 3"/>
          <p:cNvSpPr txBox="1">
            <a:spLocks/>
          </p:cNvSpPr>
          <p:nvPr/>
        </p:nvSpPr>
        <p:spPr>
          <a:xfrm>
            <a:off x="468313" y="655638"/>
            <a:ext cx="6119812" cy="3455987"/>
          </a:xfrm>
          <a:prstGeom prst="rect">
            <a:avLst/>
          </a:prstGeom>
        </p:spPr>
        <p:txBody>
          <a:bodyPr lIns="68790" tIns="34395" rIns="68790" bIns="34395" anchor="ctr"/>
          <a:lstStyle/>
          <a:p>
            <a:pPr defTabSz="687903" fontAlgn="auto">
              <a:spcBef>
                <a:spcPts val="0"/>
              </a:spcBef>
              <a:spcAft>
                <a:spcPts val="0"/>
              </a:spcAft>
              <a:defRPr/>
            </a:pPr>
            <a:r>
              <a:rPr lang="fr-FR" sz="2400" b="1" dirty="0">
                <a:solidFill>
                  <a:srgbClr val="3B6CB0"/>
                </a:solidFill>
                <a:cs typeface="Arial" panose="020B0604020202020204" pitchFamily="34" charset="0"/>
              </a:rPr>
              <a:t>Cadre logique = Matrice de planification du projet</a:t>
            </a:r>
          </a:p>
          <a:p>
            <a:pPr defTabSz="687903" fontAlgn="auto">
              <a:spcBef>
                <a:spcPts val="0"/>
              </a:spcBef>
              <a:spcAft>
                <a:spcPts val="0"/>
              </a:spcAft>
              <a:defRPr/>
            </a:pPr>
            <a:endParaRPr lang="fr-FR" sz="1800" b="1" dirty="0">
              <a:solidFill>
                <a:srgbClr val="3B6CB0"/>
              </a:solidFill>
              <a:latin typeface="+mn-lt"/>
            </a:endParaRPr>
          </a:p>
          <a:p>
            <a:pPr defTabSz="687903" fontAlgn="auto">
              <a:spcBef>
                <a:spcPts val="0"/>
              </a:spcBef>
              <a:spcAft>
                <a:spcPts val="0"/>
              </a:spcAft>
              <a:defRPr/>
            </a:pPr>
            <a:r>
              <a:rPr lang="fr-FR" sz="1800" b="1" dirty="0">
                <a:solidFill>
                  <a:srgbClr val="3B6CB0"/>
                </a:solidFill>
                <a:latin typeface="+mn-lt"/>
              </a:rPr>
              <a:t>Logique d’intervention : </a:t>
            </a:r>
          </a:p>
          <a:p>
            <a:pPr marL="273050" indent="-273050" defTabSz="687903" fontAlgn="auto">
              <a:spcBef>
                <a:spcPts val="0"/>
              </a:spcBef>
              <a:spcAft>
                <a:spcPts val="0"/>
              </a:spcAft>
              <a:buFont typeface="Arial" pitchFamily="34" charset="0"/>
              <a:buChar char="•"/>
              <a:defRPr/>
            </a:pPr>
            <a:r>
              <a:rPr lang="fr-FR" sz="1800" dirty="0">
                <a:solidFill>
                  <a:srgbClr val="3B6CB0"/>
                </a:solidFill>
                <a:latin typeface="+mn-lt"/>
              </a:rPr>
              <a:t>Objectifs généraux</a:t>
            </a:r>
          </a:p>
          <a:p>
            <a:pPr marL="273050" indent="-273050" defTabSz="687903" fontAlgn="auto">
              <a:spcBef>
                <a:spcPts val="0"/>
              </a:spcBef>
              <a:spcAft>
                <a:spcPts val="0"/>
              </a:spcAft>
              <a:buFont typeface="Arial" pitchFamily="34" charset="0"/>
              <a:buChar char="•"/>
              <a:defRPr/>
            </a:pPr>
            <a:r>
              <a:rPr lang="fr-FR" sz="1800" dirty="0">
                <a:solidFill>
                  <a:srgbClr val="3B6CB0"/>
                </a:solidFill>
                <a:latin typeface="+mn-lt"/>
              </a:rPr>
              <a:t>But du projet</a:t>
            </a:r>
          </a:p>
          <a:p>
            <a:pPr marL="273050" indent="-273050" defTabSz="687903" fontAlgn="auto">
              <a:spcBef>
                <a:spcPts val="0"/>
              </a:spcBef>
              <a:spcAft>
                <a:spcPts val="0"/>
              </a:spcAft>
              <a:buFont typeface="Arial" pitchFamily="34" charset="0"/>
              <a:buChar char="•"/>
              <a:defRPr/>
            </a:pPr>
            <a:r>
              <a:rPr lang="fr-FR" sz="1800" dirty="0">
                <a:solidFill>
                  <a:srgbClr val="3B6CB0"/>
                </a:solidFill>
                <a:latin typeface="+mn-lt"/>
              </a:rPr>
              <a:t>Résultats</a:t>
            </a:r>
          </a:p>
          <a:p>
            <a:pPr marL="273050" indent="-273050" defTabSz="687903" fontAlgn="auto">
              <a:spcBef>
                <a:spcPts val="0"/>
              </a:spcBef>
              <a:spcAft>
                <a:spcPts val="0"/>
              </a:spcAft>
              <a:buFont typeface="Arial" pitchFamily="34" charset="0"/>
              <a:buChar char="•"/>
              <a:defRPr/>
            </a:pPr>
            <a:r>
              <a:rPr lang="fr-FR" sz="1800" dirty="0">
                <a:solidFill>
                  <a:srgbClr val="3B6CB0"/>
                </a:solidFill>
                <a:latin typeface="+mn-lt"/>
              </a:rPr>
              <a:t>Activités</a:t>
            </a:r>
          </a:p>
          <a:p>
            <a:pPr marL="273050" indent="-273050" defTabSz="687903" fontAlgn="auto">
              <a:spcBef>
                <a:spcPts val="0"/>
              </a:spcBef>
              <a:spcAft>
                <a:spcPts val="0"/>
              </a:spcAft>
              <a:defRPr/>
            </a:pPr>
            <a:r>
              <a:rPr lang="fr-FR" sz="1800" b="1" dirty="0">
                <a:solidFill>
                  <a:srgbClr val="3B6CB0"/>
                </a:solidFill>
                <a:latin typeface="+mn-lt"/>
              </a:rPr>
              <a:t>Indicateurs Objectivement Vérifiables</a:t>
            </a:r>
          </a:p>
          <a:p>
            <a:pPr marL="273050" indent="-273050" defTabSz="687903" fontAlgn="auto">
              <a:spcBef>
                <a:spcPts val="0"/>
              </a:spcBef>
              <a:spcAft>
                <a:spcPts val="0"/>
              </a:spcAft>
              <a:defRPr/>
            </a:pPr>
            <a:r>
              <a:rPr lang="fr-FR" sz="1800" b="1" dirty="0">
                <a:solidFill>
                  <a:srgbClr val="3B6CB0"/>
                </a:solidFill>
                <a:latin typeface="+mn-lt"/>
              </a:rPr>
              <a:t>Sources de vérification</a:t>
            </a:r>
          </a:p>
          <a:p>
            <a:pPr marL="273050" indent="-273050" defTabSz="687903" fontAlgn="auto">
              <a:spcBef>
                <a:spcPts val="0"/>
              </a:spcBef>
              <a:spcAft>
                <a:spcPts val="0"/>
              </a:spcAft>
              <a:defRPr/>
            </a:pPr>
            <a:r>
              <a:rPr lang="fr-FR" sz="1800" b="1" dirty="0">
                <a:solidFill>
                  <a:srgbClr val="3B6CB0"/>
                </a:solidFill>
                <a:latin typeface="+mn-lt"/>
              </a:rPr>
              <a:t>Hypothèses</a:t>
            </a:r>
            <a:endParaRPr lang="fr-FR" sz="1800" b="1" i="1" dirty="0">
              <a:solidFill>
                <a:srgbClr val="546EF2"/>
              </a:solidFill>
              <a:latin typeface="+mn-lt"/>
            </a:endParaRPr>
          </a:p>
        </p:txBody>
      </p:sp>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a:spLocks noChangeArrowheads="1"/>
          </p:cNvSpPr>
          <p:nvPr/>
        </p:nvSpPr>
        <p:spPr bwMode="auto">
          <a:xfrm>
            <a:off x="3749675" y="1644650"/>
            <a:ext cx="2052638" cy="306388"/>
          </a:xfrm>
          <a:prstGeom prst="rect">
            <a:avLst/>
          </a:prstGeom>
          <a:noFill/>
          <a:ln w="9525">
            <a:noFill/>
            <a:miter lim="800000"/>
            <a:headEnd/>
            <a:tailEnd/>
          </a:ln>
        </p:spPr>
        <p:txBody>
          <a:bodyPr>
            <a:spAutoFit/>
          </a:bodyPr>
          <a:lstStyle/>
          <a:p>
            <a:r>
              <a:rPr lang="fr-FR">
                <a:solidFill>
                  <a:schemeClr val="bg1"/>
                </a:solidFill>
                <a:cs typeface="Arial" pitchFamily="34" charset="0"/>
              </a:rPr>
              <a:t>Passation des marchés</a:t>
            </a:r>
          </a:p>
        </p:txBody>
      </p:sp>
      <p:sp>
        <p:nvSpPr>
          <p:cNvPr id="29" name="Titre 1"/>
          <p:cNvSpPr txBox="1">
            <a:spLocks/>
          </p:cNvSpPr>
          <p:nvPr/>
        </p:nvSpPr>
        <p:spPr>
          <a:xfrm>
            <a:off x="0" y="17913"/>
            <a:ext cx="5594267" cy="642942"/>
          </a:xfrm>
          <a:prstGeom prst="rect">
            <a:avLst/>
          </a:prstGeom>
        </p:spPr>
        <p:txBody>
          <a:bodyPr lIns="68790" tIns="34395" rIns="68790" bIns="34395" anchor="ctr"/>
          <a:lstStyle/>
          <a:p>
            <a:pPr marL="0" lvl="2" indent="0" defTabSz="687903" fontAlgn="auto">
              <a:spcBef>
                <a:spcPts val="600"/>
              </a:spcBef>
              <a:spcAft>
                <a:spcPts val="0"/>
              </a:spcAft>
              <a:defRPr/>
            </a:pPr>
            <a:r>
              <a:rPr lang="fr-FR" sz="2000" b="1" dirty="0">
                <a:ln w="10541" cmpd="sng">
                  <a:solidFill>
                    <a:schemeClr val="accent1">
                      <a:shade val="88000"/>
                      <a:satMod val="110000"/>
                    </a:schemeClr>
                  </a:solidFill>
                  <a:prstDash val="solid"/>
                </a:ln>
                <a:solidFill>
                  <a:schemeClr val="tx2"/>
                </a:solidFill>
                <a:cs typeface="Arial" panose="020B0604020202020204" pitchFamily="34" charset="0"/>
              </a:rPr>
              <a:t>Modèle logique simple</a:t>
            </a:r>
          </a:p>
        </p:txBody>
      </p:sp>
      <p:sp>
        <p:nvSpPr>
          <p:cNvPr id="6" name="Espace réservé du numéro de diapositive 5"/>
          <p:cNvSpPr>
            <a:spLocks noGrp="1"/>
          </p:cNvSpPr>
          <p:nvPr>
            <p:ph type="sldNum" sz="quarter" idx="12"/>
          </p:nvPr>
        </p:nvSpPr>
        <p:spPr/>
        <p:txBody>
          <a:bodyPr/>
          <a:lstStyle/>
          <a:p>
            <a:pPr>
              <a:defRPr/>
            </a:pPr>
            <a:fld id="{F863D946-879A-4B5E-AF2F-137E029247B3}" type="slidenum">
              <a:rPr lang="fr-FR"/>
              <a:pPr>
                <a:defRPr/>
              </a:pPr>
              <a:t>8</a:t>
            </a:fld>
            <a:endParaRPr lang="fr-FR" dirty="0"/>
          </a:p>
        </p:txBody>
      </p:sp>
      <p:sp>
        <p:nvSpPr>
          <p:cNvPr id="10" name="Content Placeholder 2"/>
          <p:cNvSpPr>
            <a:spLocks noGrp="1"/>
          </p:cNvSpPr>
          <p:nvPr>
            <p:ph idx="1"/>
          </p:nvPr>
        </p:nvSpPr>
        <p:spPr>
          <a:xfrm>
            <a:off x="209550" y="1303338"/>
            <a:ext cx="7494588" cy="4248150"/>
          </a:xfrm>
        </p:spPr>
        <p:txBody>
          <a:bodyPr/>
          <a:lstStyle/>
          <a:p>
            <a:pPr marL="0" indent="0">
              <a:spcBef>
                <a:spcPts val="600"/>
              </a:spcBef>
              <a:buFontTx/>
              <a:buNone/>
            </a:pPr>
            <a:r>
              <a:rPr lang="fr-BE" altLang="en-US" sz="1600" dirty="0">
                <a:latin typeface="Arial" pitchFamily="34" charset="0"/>
                <a:cs typeface="Arial" pitchFamily="34" charset="0"/>
              </a:rPr>
              <a:t>Cette </a:t>
            </a:r>
            <a:r>
              <a:rPr lang="fr-BE" altLang="en-US" sz="1600" b="1" dirty="0">
                <a:latin typeface="Arial" pitchFamily="34" charset="0"/>
                <a:cs typeface="Arial" pitchFamily="34" charset="0"/>
              </a:rPr>
              <a:t>représentation </a:t>
            </a:r>
            <a:r>
              <a:rPr lang="fr-BE" altLang="en-US" sz="1600" dirty="0">
                <a:latin typeface="Arial" pitchFamily="34" charset="0"/>
                <a:cs typeface="Arial" pitchFamily="34" charset="0"/>
              </a:rPr>
              <a:t>montre la relation logique entre: Les ressources utilisées pour un programme. </a:t>
            </a:r>
          </a:p>
          <a:p>
            <a:pPr lvl="1">
              <a:spcBef>
                <a:spcPts val="600"/>
              </a:spcBef>
              <a:buFont typeface="Wingdings" pitchFamily="2" charset="2"/>
              <a:buChar char="Ø"/>
            </a:pPr>
            <a:r>
              <a:rPr lang="fr-BE" altLang="en-US" sz="1600" dirty="0">
                <a:latin typeface="Arial" pitchFamily="34" charset="0"/>
                <a:cs typeface="Arial" pitchFamily="34" charset="0"/>
              </a:rPr>
              <a:t>Les ressources à mobiliser dans le cadre d'un programme.</a:t>
            </a:r>
          </a:p>
          <a:p>
            <a:pPr lvl="1">
              <a:spcBef>
                <a:spcPts val="600"/>
              </a:spcBef>
              <a:buFont typeface="Wingdings" pitchFamily="2" charset="2"/>
              <a:buChar char="Ø"/>
            </a:pPr>
            <a:r>
              <a:rPr lang="fr-BE" altLang="en-US" sz="1600" dirty="0">
                <a:latin typeface="Arial" pitchFamily="34" charset="0"/>
                <a:cs typeface="Arial" pitchFamily="34" charset="0"/>
              </a:rPr>
              <a:t>Les activités à entreprendre dans le cadre du programme. </a:t>
            </a:r>
          </a:p>
          <a:p>
            <a:pPr lvl="1">
              <a:spcBef>
                <a:spcPts val="600"/>
              </a:spcBef>
              <a:buFont typeface="Wingdings" pitchFamily="2" charset="2"/>
              <a:buChar char="Ø"/>
            </a:pPr>
            <a:r>
              <a:rPr lang="fr-BE" altLang="en-US" sz="1600" dirty="0">
                <a:latin typeface="Arial" pitchFamily="34" charset="0"/>
                <a:cs typeface="Arial" pitchFamily="34" charset="0"/>
              </a:rPr>
              <a:t>Les changements et les bénéfices qui en résultent. </a:t>
            </a:r>
          </a:p>
          <a:p>
            <a:pPr marL="0" indent="0">
              <a:spcBef>
                <a:spcPts val="600"/>
              </a:spcBef>
              <a:buFontTx/>
              <a:buNone/>
            </a:pPr>
            <a:r>
              <a:rPr lang="fr-BE" altLang="en-US" sz="1600" dirty="0">
                <a:latin typeface="Arial" pitchFamily="34" charset="0"/>
                <a:cs typeface="Arial" pitchFamily="34" charset="0"/>
              </a:rPr>
              <a:t>Décrit la </a:t>
            </a:r>
            <a:r>
              <a:rPr lang="fr-BE" altLang="en-US" sz="1600" b="1" dirty="0">
                <a:latin typeface="Arial" pitchFamily="34" charset="0"/>
                <a:cs typeface="Arial" pitchFamily="34" charset="0"/>
              </a:rPr>
              <a:t>séquence des événements </a:t>
            </a:r>
            <a:r>
              <a:rPr lang="fr-BE" altLang="en-US" sz="1600" dirty="0">
                <a:latin typeface="Arial" pitchFamily="34" charset="0"/>
                <a:cs typeface="Arial" pitchFamily="34" charset="0"/>
              </a:rPr>
              <a:t>qui doivent apporter des bénéfices ou des changements au fil du temps. Il décrit la chaîne de raisonnement, qui relie les investissements aux résultats.</a:t>
            </a:r>
          </a:p>
          <a:p>
            <a:pPr marL="0" indent="0">
              <a:spcBef>
                <a:spcPts val="600"/>
              </a:spcBef>
              <a:buFontTx/>
              <a:buNone/>
            </a:pPr>
            <a:r>
              <a:rPr lang="fr-BE" altLang="en-US" sz="1600" dirty="0">
                <a:latin typeface="Arial" pitchFamily="34" charset="0"/>
                <a:cs typeface="Arial" pitchFamily="34" charset="0"/>
              </a:rPr>
              <a:t>	Un </a:t>
            </a:r>
            <a:r>
              <a:rPr lang="fr-BE" altLang="en-US" sz="1600" b="1" dirty="0">
                <a:latin typeface="Arial" pitchFamily="34" charset="0"/>
                <a:cs typeface="Arial" pitchFamily="34" charset="0"/>
              </a:rPr>
              <a:t>modèle logique </a:t>
            </a:r>
            <a:r>
              <a:rPr lang="fr-BE" altLang="en-US" sz="1600" dirty="0">
                <a:latin typeface="Arial" pitchFamily="34" charset="0"/>
                <a:cs typeface="Arial" pitchFamily="34" charset="0"/>
              </a:rPr>
              <a:t>est un modèle de systèmes qui montre la 	connexion d'éléments interdépendants qui composent un ensemble</a:t>
            </a:r>
            <a:r>
              <a:rPr lang="fr-FR" altLang="en-US" sz="1800" dirty="0">
                <a:latin typeface="Arial" pitchFamily="34" charset="0"/>
                <a:cs typeface="Arial" pitchFamily="34" charset="0"/>
              </a:rPr>
              <a:t>.</a:t>
            </a:r>
          </a:p>
        </p:txBody>
      </p:sp>
      <p:graphicFrame>
        <p:nvGraphicFramePr>
          <p:cNvPr id="11" name="Content Placeholder 3"/>
          <p:cNvGraphicFramePr>
            <a:graphicFrameLocks/>
          </p:cNvGraphicFramePr>
          <p:nvPr/>
        </p:nvGraphicFramePr>
        <p:xfrm>
          <a:off x="0" y="660855"/>
          <a:ext cx="7704138" cy="5989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Espace réservé du pied de page 1"/>
          <p:cNvSpPr>
            <a:spLocks noGrp="1"/>
          </p:cNvSpPr>
          <p:nvPr>
            <p:ph type="ftr" sz="quarter" idx="11"/>
          </p:nvPr>
        </p:nvSpPr>
        <p:spPr>
          <a:xfrm>
            <a:off x="1907853" y="4017963"/>
            <a:ext cx="3164210" cy="231775"/>
          </a:xfrm>
        </p:spPr>
        <p:txBody>
          <a:bodyPr/>
          <a:lstStyle/>
          <a:p>
            <a:pPr>
              <a:defRPr/>
            </a:pPr>
            <a:r>
              <a:rPr lang="fr-FR" dirty="0"/>
              <a:t>S1_Matrice_cadre_logique_PowerPoint_version du 09/09/2014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1">
                                            <p:graphicEl>
                                              <a:dgm id="{5140A178-7E54-4EA9-AFDB-851EEC9D5A9C}"/>
                                            </p:graphicEl>
                                          </p:spTgt>
                                        </p:tgtEl>
                                        <p:attrNameLst>
                                          <p:attrName>style.visibility</p:attrName>
                                        </p:attrNameLst>
                                      </p:cBhvr>
                                      <p:to>
                                        <p:strVal val="visible"/>
                                      </p:to>
                                    </p:set>
                                    <p:animEffect transition="in" filter="wipe(left)">
                                      <p:cBhvr>
                                        <p:cTn id="11" dur="500"/>
                                        <p:tgtEl>
                                          <p:spTgt spid="11">
                                            <p:graphicEl>
                                              <a:dgm id="{5140A178-7E54-4EA9-AFDB-851EEC9D5A9C}"/>
                                            </p:graphic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11">
                                            <p:graphicEl>
                                              <a:dgm id="{855C94F6-96D2-4EBD-8F9A-39AEB2BF66D3}"/>
                                            </p:graphicEl>
                                          </p:spTgt>
                                        </p:tgtEl>
                                        <p:attrNameLst>
                                          <p:attrName>style.visibility</p:attrName>
                                        </p:attrNameLst>
                                      </p:cBhvr>
                                      <p:to>
                                        <p:strVal val="visible"/>
                                      </p:to>
                                    </p:set>
                                    <p:animEffect transition="in" filter="wipe(left)">
                                      <p:cBhvr>
                                        <p:cTn id="15" dur="500"/>
                                        <p:tgtEl>
                                          <p:spTgt spid="11">
                                            <p:graphicEl>
                                              <a:dgm id="{855C94F6-96D2-4EBD-8F9A-39AEB2BF66D3}"/>
                                            </p:graphicEl>
                                          </p:spTgt>
                                        </p:tgtEl>
                                      </p:cBhvr>
                                    </p:animEffect>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11">
                                            <p:graphicEl>
                                              <a:dgm id="{8C604AE8-B542-4A86-82CF-FFBB5497041B}"/>
                                            </p:graphicEl>
                                          </p:spTgt>
                                        </p:tgtEl>
                                        <p:attrNameLst>
                                          <p:attrName>style.visibility</p:attrName>
                                        </p:attrNameLst>
                                      </p:cBhvr>
                                      <p:to>
                                        <p:strVal val="visible"/>
                                      </p:to>
                                    </p:set>
                                    <p:animEffect transition="in" filter="wipe(left)">
                                      <p:cBhvr>
                                        <p:cTn id="19" dur="500"/>
                                        <p:tgtEl>
                                          <p:spTgt spid="11">
                                            <p:graphicEl>
                                              <a:dgm id="{8C604AE8-B542-4A86-82CF-FFBB5497041B}"/>
                                            </p:graphic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1">
                                            <p:graphicEl>
                                              <a:dgm id="{8B1A1FCD-275B-48A0-A2FC-21B5B63C5B8A}"/>
                                            </p:graphicEl>
                                          </p:spTgt>
                                        </p:tgtEl>
                                        <p:attrNameLst>
                                          <p:attrName>style.visibility</p:attrName>
                                        </p:attrNameLst>
                                      </p:cBhvr>
                                      <p:to>
                                        <p:strVal val="visible"/>
                                      </p:to>
                                    </p:set>
                                    <p:animEffect transition="in" filter="wipe(left)">
                                      <p:cBhvr>
                                        <p:cTn id="22" dur="500"/>
                                        <p:tgtEl>
                                          <p:spTgt spid="11">
                                            <p:graphicEl>
                                              <a:dgm id="{8B1A1FCD-275B-48A0-A2FC-21B5B63C5B8A}"/>
                                            </p:graphicEl>
                                          </p:spTgt>
                                        </p:tgtEl>
                                      </p:cBhvr>
                                    </p:animEffect>
                                  </p:childTnLst>
                                </p:cTn>
                              </p:par>
                            </p:childTnLst>
                          </p:cTn>
                        </p:par>
                        <p:par>
                          <p:cTn id="23" fill="hold">
                            <p:stCondLst>
                              <p:cond delay="1500"/>
                            </p:stCondLst>
                            <p:childTnLst>
                              <p:par>
                                <p:cTn id="24" presetID="22" presetClass="entr" presetSubtype="8" fill="hold" grpId="0" nodeType="afterEffect">
                                  <p:stCondLst>
                                    <p:cond delay="0"/>
                                  </p:stCondLst>
                                  <p:childTnLst>
                                    <p:set>
                                      <p:cBhvr>
                                        <p:cTn id="25" dur="1" fill="hold">
                                          <p:stCondLst>
                                            <p:cond delay="0"/>
                                          </p:stCondLst>
                                        </p:cTn>
                                        <p:tgtEl>
                                          <p:spTgt spid="11">
                                            <p:graphicEl>
                                              <a:dgm id="{B3D456B9-B3D7-4E1D-92A7-CE4D80C8CC1B}"/>
                                            </p:graphicEl>
                                          </p:spTgt>
                                        </p:tgtEl>
                                        <p:attrNameLst>
                                          <p:attrName>style.visibility</p:attrName>
                                        </p:attrNameLst>
                                      </p:cBhvr>
                                      <p:to>
                                        <p:strVal val="visible"/>
                                      </p:to>
                                    </p:set>
                                    <p:animEffect transition="in" filter="wipe(left)">
                                      <p:cBhvr>
                                        <p:cTn id="26" dur="500"/>
                                        <p:tgtEl>
                                          <p:spTgt spid="11">
                                            <p:graphicEl>
                                              <a:dgm id="{B3D456B9-B3D7-4E1D-92A7-CE4D80C8CC1B}"/>
                                            </p:graphicEl>
                                          </p:spTgt>
                                        </p:tgtEl>
                                      </p:cBhvr>
                                    </p:animEffect>
                                  </p:childTnLst>
                                </p:cTn>
                              </p:par>
                            </p:childTnLst>
                          </p:cTn>
                        </p:par>
                        <p:par>
                          <p:cTn id="27" fill="hold">
                            <p:stCondLst>
                              <p:cond delay="2000"/>
                            </p:stCondLst>
                            <p:childTnLst>
                              <p:par>
                                <p:cTn id="28" presetID="22" presetClass="entr" presetSubtype="8" fill="hold" grpId="0" nodeType="afterEffect">
                                  <p:stCondLst>
                                    <p:cond delay="0"/>
                                  </p:stCondLst>
                                  <p:childTnLst>
                                    <p:set>
                                      <p:cBhvr>
                                        <p:cTn id="29" dur="1" fill="hold">
                                          <p:stCondLst>
                                            <p:cond delay="0"/>
                                          </p:stCondLst>
                                        </p:cTn>
                                        <p:tgtEl>
                                          <p:spTgt spid="11">
                                            <p:graphicEl>
                                              <a:dgm id="{83B60839-6B9B-4D62-AE05-DF8D9223507D}"/>
                                            </p:graphicEl>
                                          </p:spTgt>
                                        </p:tgtEl>
                                        <p:attrNameLst>
                                          <p:attrName>style.visibility</p:attrName>
                                        </p:attrNameLst>
                                      </p:cBhvr>
                                      <p:to>
                                        <p:strVal val="visible"/>
                                      </p:to>
                                    </p:set>
                                    <p:animEffect transition="in" filter="wipe(left)">
                                      <p:cBhvr>
                                        <p:cTn id="30" dur="500"/>
                                        <p:tgtEl>
                                          <p:spTgt spid="11">
                                            <p:graphicEl>
                                              <a:dgm id="{83B60839-6B9B-4D62-AE05-DF8D9223507D}"/>
                                            </p:graphic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1">
                                            <p:graphicEl>
                                              <a:dgm id="{409B04DB-7AB2-4426-AB84-3D1647ABCB34}"/>
                                            </p:graphicEl>
                                          </p:spTgt>
                                        </p:tgtEl>
                                        <p:attrNameLst>
                                          <p:attrName>style.visibility</p:attrName>
                                        </p:attrNameLst>
                                      </p:cBhvr>
                                      <p:to>
                                        <p:strVal val="visible"/>
                                      </p:to>
                                    </p:set>
                                    <p:animEffect transition="in" filter="wipe(left)">
                                      <p:cBhvr>
                                        <p:cTn id="33" dur="500"/>
                                        <p:tgtEl>
                                          <p:spTgt spid="11">
                                            <p:graphicEl>
                                              <a:dgm id="{409B04DB-7AB2-4426-AB84-3D1647ABCB34}"/>
                                            </p:graphicEl>
                                          </p:spTgt>
                                        </p:tgtEl>
                                      </p:cBhvr>
                                    </p:animEffect>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1">
                                            <p:graphicEl>
                                              <a:dgm id="{DEFBB802-ACEE-4D1A-A988-9E4581025A52}"/>
                                            </p:graphicEl>
                                          </p:spTgt>
                                        </p:tgtEl>
                                        <p:attrNameLst>
                                          <p:attrName>style.visibility</p:attrName>
                                        </p:attrNameLst>
                                      </p:cBhvr>
                                      <p:to>
                                        <p:strVal val="visible"/>
                                      </p:to>
                                    </p:set>
                                    <p:animEffect transition="in" filter="wipe(left)">
                                      <p:cBhvr>
                                        <p:cTn id="37" dur="500"/>
                                        <p:tgtEl>
                                          <p:spTgt spid="11">
                                            <p:graphicEl>
                                              <a:dgm id="{DEFBB802-ACEE-4D1A-A988-9E4581025A52}"/>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0">
                                            <p:txEl>
                                              <p:pRg st="1" end="1"/>
                                            </p:txEl>
                                          </p:spTgt>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0">
                                            <p:txEl>
                                              <p:pRg st="2" end="2"/>
                                            </p:txEl>
                                          </p:spTgt>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0" grpId="0" build="p"/>
      <p:bldGraphic spid="11" grpId="0">
        <p:bldSub>
          <a:bldDgm bld="one"/>
        </p:bldSub>
      </p:bldGraphic>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3907</TotalTime>
  <Words>6038</Words>
  <Application>Microsoft Office PowerPoint</Application>
  <PresentationFormat>Personnalisé</PresentationFormat>
  <Paragraphs>583</Paragraphs>
  <Slides>30</Slides>
  <Notes>30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30</vt:i4>
      </vt:variant>
    </vt:vector>
  </HeadingPairs>
  <TitlesOfParts>
    <vt:vector size="37" baseType="lpstr">
      <vt:lpstr>Arial</vt:lpstr>
      <vt:lpstr>Calibri</vt:lpstr>
      <vt:lpstr>Helvetica</vt:lpstr>
      <vt:lpstr>Monotype Sorts</vt:lpstr>
      <vt:lpstr>Times New Roman</vt:lpstr>
      <vt:lpstr>Wingdings</vt:lpstr>
      <vt:lpstr>Thème Office</vt:lpstr>
      <vt:lpstr>LA GESTION   DU CYCLE DE PROJET</vt:lpstr>
      <vt:lpstr>   La Matrice du Cadre Logique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Activités</vt:lpstr>
      <vt:lpstr>La Matrice du Cadre Logique</vt:lpstr>
      <vt:lpstr>Présentation PowerPoint</vt:lpstr>
      <vt:lpstr>Présentation PowerPoint</vt:lpstr>
      <vt:lpstr>1ère PARTIE DE L’EXERCICE « CADRE LOGIQUE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communication</dc:title>
  <dc:creator>FFN</dc:creator>
  <cp:keywords>Atelier PAPS ESRS</cp:keywords>
  <cp:lastModifiedBy>Tcha BEREI</cp:lastModifiedBy>
  <cp:revision>665</cp:revision>
  <dcterms:created xsi:type="dcterms:W3CDTF">2012-03-11T13:55:06Z</dcterms:created>
  <dcterms:modified xsi:type="dcterms:W3CDTF">2024-09-11T08:25:27Z</dcterms:modified>
</cp:coreProperties>
</file>